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20"/>
  </p:notesMasterIdLst>
  <p:handoutMasterIdLst>
    <p:handoutMasterId r:id="rId21"/>
  </p:handoutMasterIdLst>
  <p:sldIdLst>
    <p:sldId id="322" r:id="rId5"/>
    <p:sldId id="257" r:id="rId6"/>
    <p:sldId id="258" r:id="rId7"/>
    <p:sldId id="262" r:id="rId8"/>
    <p:sldId id="259" r:id="rId9"/>
    <p:sldId id="261" r:id="rId10"/>
    <p:sldId id="260" r:id="rId11"/>
    <p:sldId id="268" r:id="rId12"/>
    <p:sldId id="319" r:id="rId13"/>
    <p:sldId id="321" r:id="rId14"/>
    <p:sldId id="269" r:id="rId15"/>
    <p:sldId id="265" r:id="rId16"/>
    <p:sldId id="264" r:id="rId17"/>
    <p:sldId id="270" r:id="rId18"/>
    <p:sldId id="272" r:id="rId19"/>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Module Introduction" id="{1FAF874F-2EDA-4EDB-A31A-5EB1826A485A}">
          <p14:sldIdLst>
            <p14:sldId id="322"/>
            <p14:sldId id="257"/>
            <p14:sldId id="258"/>
            <p14:sldId id="262"/>
            <p14:sldId id="259"/>
            <p14:sldId id="261"/>
            <p14:sldId id="260"/>
            <p14:sldId id="268"/>
            <p14:sldId id="319"/>
            <p14:sldId id="321"/>
            <p14:sldId id="269"/>
            <p14:sldId id="265"/>
            <p14:sldId id="264"/>
            <p14:sldId id="270"/>
            <p14:sldId id="2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9" autoAdjust="0"/>
    <p:restoredTop sz="94249" autoAdjust="0"/>
  </p:normalViewPr>
  <p:slideViewPr>
    <p:cSldViewPr snapToGrid="0">
      <p:cViewPr varScale="1">
        <p:scale>
          <a:sx n="62" d="100"/>
          <a:sy n="62" d="100"/>
        </p:scale>
        <p:origin x="820" y="56"/>
      </p:cViewPr>
      <p:guideLst/>
    </p:cSldViewPr>
  </p:slideViewPr>
  <p:outlineViewPr>
    <p:cViewPr>
      <p:scale>
        <a:sx n="33" d="100"/>
        <a:sy n="33" d="100"/>
      </p:scale>
      <p:origin x="0" y="-4056"/>
    </p:cViewPr>
  </p:outlineViewPr>
  <p:notesTextViewPr>
    <p:cViewPr>
      <p:scale>
        <a:sx n="1" d="1"/>
        <a:sy n="1" d="1"/>
      </p:scale>
      <p:origin x="0" y="0"/>
    </p:cViewPr>
  </p:notesTextViewPr>
  <p:sorterViewPr>
    <p:cViewPr varScale="1">
      <p:scale>
        <a:sx n="1" d="1"/>
        <a:sy n="1" d="1"/>
      </p:scale>
      <p:origin x="0" y="-60"/>
    </p:cViewPr>
  </p:sorterViewPr>
  <p:notesViewPr>
    <p:cSldViewPr snapToGrid="0">
      <p:cViewPr varScale="1">
        <p:scale>
          <a:sx n="52" d="100"/>
          <a:sy n="52" d="100"/>
        </p:scale>
        <p:origin x="300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s. Umapathy Eaganathan" userId="3e88f75f-24f1-45dc-9c56-d37a15a72da6" providerId="ADAL" clId="{EE48A205-3274-4292-B382-3183AFB1679E}"/>
    <pc:docChg chg="addSld delSld modSld modMainMaster modSection">
      <pc:chgData name="Ts. Umapathy Eaganathan" userId="3e88f75f-24f1-45dc-9c56-d37a15a72da6" providerId="ADAL" clId="{EE48A205-3274-4292-B382-3183AFB1679E}" dt="2024-01-08T15:36:02.161" v="152" actId="20577"/>
      <pc:docMkLst>
        <pc:docMk/>
      </pc:docMkLst>
      <pc:sldChg chg="modSp del mod">
        <pc:chgData name="Ts. Umapathy Eaganathan" userId="3e88f75f-24f1-45dc-9c56-d37a15a72da6" providerId="ADAL" clId="{EE48A205-3274-4292-B382-3183AFB1679E}" dt="2024-01-08T15:35:14.729" v="74" actId="47"/>
        <pc:sldMkLst>
          <pc:docMk/>
          <pc:sldMk cId="0" sldId="256"/>
        </pc:sldMkLst>
        <pc:spChg chg="mod">
          <ac:chgData name="Ts. Umapathy Eaganathan" userId="3e88f75f-24f1-45dc-9c56-d37a15a72da6" providerId="ADAL" clId="{EE48A205-3274-4292-B382-3183AFB1679E}" dt="2024-01-08T11:34:25.245" v="5" actId="20577"/>
          <ac:spMkLst>
            <pc:docMk/>
            <pc:sldMk cId="0" sldId="256"/>
            <ac:spMk id="15362" creationId="{1608A8A6-5296-4CB0-9BCC-92DC25D0D67A}"/>
          </ac:spMkLst>
        </pc:spChg>
        <pc:spChg chg="mod">
          <ac:chgData name="Ts. Umapathy Eaganathan" userId="3e88f75f-24f1-45dc-9c56-d37a15a72da6" providerId="ADAL" clId="{EE48A205-3274-4292-B382-3183AFB1679E}" dt="2024-01-08T15:35:07.275" v="72" actId="6549"/>
          <ac:spMkLst>
            <pc:docMk/>
            <pc:sldMk cId="0" sldId="256"/>
            <ac:spMk id="15363" creationId="{FFAB8255-CA4A-481F-90F7-644C96904C86}"/>
          </ac:spMkLst>
        </pc:spChg>
      </pc:sldChg>
      <pc:sldChg chg="modSp mod">
        <pc:chgData name="Ts. Umapathy Eaganathan" userId="3e88f75f-24f1-45dc-9c56-d37a15a72da6" providerId="ADAL" clId="{EE48A205-3274-4292-B382-3183AFB1679E}" dt="2024-01-08T12:58:21.763" v="60" actId="20577"/>
        <pc:sldMkLst>
          <pc:docMk/>
          <pc:sldMk cId="3788836444" sldId="257"/>
        </pc:sldMkLst>
        <pc:spChg chg="mod">
          <ac:chgData name="Ts. Umapathy Eaganathan" userId="3e88f75f-24f1-45dc-9c56-d37a15a72da6" providerId="ADAL" clId="{EE48A205-3274-4292-B382-3183AFB1679E}" dt="2024-01-08T12:58:21.763" v="60" actId="20577"/>
          <ac:spMkLst>
            <pc:docMk/>
            <pc:sldMk cId="3788836444" sldId="257"/>
            <ac:spMk id="3" creationId="{59D94BFC-C94A-42B5-A771-6F8C85AE2CE3}"/>
          </ac:spMkLst>
        </pc:spChg>
      </pc:sldChg>
      <pc:sldChg chg="modSp add mod">
        <pc:chgData name="Ts. Umapathy Eaganathan" userId="3e88f75f-24f1-45dc-9c56-d37a15a72da6" providerId="ADAL" clId="{EE48A205-3274-4292-B382-3183AFB1679E}" dt="2024-01-08T15:35:24.335" v="97" actId="20577"/>
        <pc:sldMkLst>
          <pc:docMk/>
          <pc:sldMk cId="66905897" sldId="322"/>
        </pc:sldMkLst>
        <pc:spChg chg="mod">
          <ac:chgData name="Ts. Umapathy Eaganathan" userId="3e88f75f-24f1-45dc-9c56-d37a15a72da6" providerId="ADAL" clId="{EE48A205-3274-4292-B382-3183AFB1679E}" dt="2024-01-08T15:35:24.335" v="97" actId="20577"/>
          <ac:spMkLst>
            <pc:docMk/>
            <pc:sldMk cId="66905897" sldId="322"/>
            <ac:spMk id="5" creationId="{E5A64D6D-4F7B-C4E6-3DF0-51112DC6C859}"/>
          </ac:spMkLst>
        </pc:spChg>
      </pc:sldChg>
      <pc:sldMasterChg chg="modSp mod">
        <pc:chgData name="Ts. Umapathy Eaganathan" userId="3e88f75f-24f1-45dc-9c56-d37a15a72da6" providerId="ADAL" clId="{EE48A205-3274-4292-B382-3183AFB1679E}" dt="2024-01-08T15:36:02.161" v="152" actId="20577"/>
        <pc:sldMasterMkLst>
          <pc:docMk/>
          <pc:sldMasterMk cId="0" sldId="2147483651"/>
        </pc:sldMasterMkLst>
        <pc:spChg chg="mod">
          <ac:chgData name="Ts. Umapathy Eaganathan" userId="3e88f75f-24f1-45dc-9c56-d37a15a72da6" providerId="ADAL" clId="{EE48A205-3274-4292-B382-3183AFB1679E}" dt="2024-01-08T15:35:53.785" v="137" actId="20577"/>
          <ac:spMkLst>
            <pc:docMk/>
            <pc:sldMasterMk cId="0" sldId="2147483651"/>
            <ac:spMk id="3" creationId="{86DC117F-9549-84AD-C279-A42AEB20D920}"/>
          </ac:spMkLst>
        </pc:spChg>
        <pc:spChg chg="mod">
          <ac:chgData name="Ts. Umapathy Eaganathan" userId="3e88f75f-24f1-45dc-9c56-d37a15a72da6" providerId="ADAL" clId="{EE48A205-3274-4292-B382-3183AFB1679E}" dt="2024-01-08T15:36:02.161" v="152" actId="20577"/>
          <ac:spMkLst>
            <pc:docMk/>
            <pc:sldMasterMk cId="0" sldId="2147483651"/>
            <ac:spMk id="8" creationId="{9EBD054F-4D2B-C683-DC2F-88927DD0A10B}"/>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215444"/>
          </a:xfrm>
          <a:prstGeom prst="rect">
            <a:avLst/>
          </a:prstGeom>
          <a:noFill/>
        </p:spPr>
        <p:txBody>
          <a:bodyPr wrap="square" rtlCol="0">
            <a:spAutoFit/>
          </a:bodyPr>
          <a:lstStyle/>
          <a:p>
            <a:pPr algn="l"/>
            <a:r>
              <a:rPr lang="en-US" sz="800" dirty="0">
                <a:solidFill>
                  <a:schemeClr val="bg2"/>
                </a:solidFill>
                <a:latin typeface="Montserrat" panose="00000500000000000000" pitchFamily="2" charset="0"/>
              </a:rPr>
              <a:t>CT024-3-3 Distributed Computer Systems</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Module Overview</a:t>
            </a: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E5A64D6D-4F7B-C4E6-3DF0-51112DC6C859}"/>
              </a:ext>
            </a:extLst>
          </p:cNvPr>
          <p:cNvSpPr txBox="1">
            <a:spLocks/>
          </p:cNvSpPr>
          <p:nvPr/>
        </p:nvSpPr>
        <p:spPr bwMode="auto">
          <a:xfrm>
            <a:off x="1436914" y="4295328"/>
            <a:ext cx="8810172" cy="71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r>
              <a:rPr lang="en-US" dirty="0"/>
              <a:t>Module Overview</a:t>
            </a:r>
            <a:endParaRPr lang="en-MY" dirty="0"/>
          </a:p>
        </p:txBody>
      </p:sp>
      <p:sp>
        <p:nvSpPr>
          <p:cNvPr id="6" name="Content Placeholder 5">
            <a:extLst>
              <a:ext uri="{FF2B5EF4-FFF2-40B4-BE49-F238E27FC236}">
                <a16:creationId xmlns:a16="http://schemas.microsoft.com/office/drawing/2014/main" id="{DA48EE8B-4479-DBB2-A043-0D0A551A3F92}"/>
              </a:ext>
            </a:extLst>
          </p:cNvPr>
          <p:cNvSpPr>
            <a:spLocks noGrp="1"/>
          </p:cNvSpPr>
          <p:nvPr>
            <p:ph idx="1"/>
          </p:nvPr>
        </p:nvSpPr>
        <p:spPr>
          <a:xfrm>
            <a:off x="1068588" y="1429092"/>
            <a:ext cx="10724242" cy="711199"/>
          </a:xfrm>
        </p:spPr>
        <p:txBody>
          <a:bodyPr/>
          <a:lstStyle/>
          <a:p>
            <a:pPr marL="0" indent="0">
              <a:buNone/>
            </a:pPr>
            <a:r>
              <a:rPr lang="en-US" sz="6600" kern="0" dirty="0"/>
              <a:t>Distributed Computer   Systems</a:t>
            </a:r>
          </a:p>
          <a:p>
            <a:pPr marL="0" indent="0">
              <a:buNone/>
            </a:pPr>
            <a:r>
              <a:rPr lang="en-US" sz="2800" kern="0" dirty="0"/>
              <a:t>    CT024-3-3-DCOMS and VE </a:t>
            </a:r>
          </a:p>
          <a:p>
            <a:pPr marL="0" indent="0">
              <a:buNone/>
            </a:pPr>
            <a:r>
              <a:rPr lang="en-US" dirty="0"/>
              <a:t>     </a:t>
            </a:r>
          </a:p>
        </p:txBody>
      </p:sp>
    </p:spTree>
    <p:extLst>
      <p:ext uri="{BB962C8B-B14F-4D97-AF65-F5344CB8AC3E}">
        <p14:creationId xmlns:p14="http://schemas.microsoft.com/office/powerpoint/2010/main" val="6690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5E70B-5188-497B-8979-E8941E593CB1}"/>
              </a:ext>
            </a:extLst>
          </p:cNvPr>
          <p:cNvSpPr>
            <a:spLocks noGrp="1"/>
          </p:cNvSpPr>
          <p:nvPr>
            <p:ph type="title"/>
          </p:nvPr>
        </p:nvSpPr>
        <p:spPr/>
        <p:txBody>
          <a:bodyPr/>
          <a:lstStyle/>
          <a:p>
            <a:pPr algn="l"/>
            <a:r>
              <a:rPr lang="en-US" dirty="0"/>
              <a:t>Assessment Summary </a:t>
            </a:r>
            <a:r>
              <a:rPr lang="en-US" sz="1600" b="0" dirty="0"/>
              <a:t>(refer to module handbook and module descriptor)</a:t>
            </a:r>
            <a:endParaRPr lang="en-US" sz="1600" b="0" dirty="0">
              <a:solidFill>
                <a:schemeClr val="tx1"/>
              </a:solidFill>
            </a:endParaRPr>
          </a:p>
        </p:txBody>
      </p:sp>
      <p:graphicFrame>
        <p:nvGraphicFramePr>
          <p:cNvPr id="3" name="Table 5">
            <a:extLst>
              <a:ext uri="{FF2B5EF4-FFF2-40B4-BE49-F238E27FC236}">
                <a16:creationId xmlns:a16="http://schemas.microsoft.com/office/drawing/2014/main" id="{AFC6D34B-AB80-30A7-A0A7-9FB740024C31}"/>
              </a:ext>
            </a:extLst>
          </p:cNvPr>
          <p:cNvGraphicFramePr>
            <a:graphicFrameLocks/>
          </p:cNvGraphicFramePr>
          <p:nvPr>
            <p:extLst>
              <p:ext uri="{D42A27DB-BD31-4B8C-83A1-F6EECF244321}">
                <p14:modId xmlns:p14="http://schemas.microsoft.com/office/powerpoint/2010/main" val="2100449342"/>
              </p:ext>
            </p:extLst>
          </p:nvPr>
        </p:nvGraphicFramePr>
        <p:xfrm>
          <a:off x="839394" y="1825258"/>
          <a:ext cx="9369288" cy="2253154"/>
        </p:xfrm>
        <a:graphic>
          <a:graphicData uri="http://schemas.openxmlformats.org/drawingml/2006/table">
            <a:tbl>
              <a:tblPr firstRow="1" bandRow="1">
                <a:tableStyleId>{5C22544A-7EE6-4342-B048-85BDC9FD1C3A}</a:tableStyleId>
              </a:tblPr>
              <a:tblGrid>
                <a:gridCol w="1557111">
                  <a:extLst>
                    <a:ext uri="{9D8B030D-6E8A-4147-A177-3AD203B41FA5}">
                      <a16:colId xmlns:a16="http://schemas.microsoft.com/office/drawing/2014/main" val="1846161328"/>
                    </a:ext>
                  </a:extLst>
                </a:gridCol>
                <a:gridCol w="2914595">
                  <a:extLst>
                    <a:ext uri="{9D8B030D-6E8A-4147-A177-3AD203B41FA5}">
                      <a16:colId xmlns:a16="http://schemas.microsoft.com/office/drawing/2014/main" val="2087886779"/>
                    </a:ext>
                  </a:extLst>
                </a:gridCol>
                <a:gridCol w="1863211">
                  <a:extLst>
                    <a:ext uri="{9D8B030D-6E8A-4147-A177-3AD203B41FA5}">
                      <a16:colId xmlns:a16="http://schemas.microsoft.com/office/drawing/2014/main" val="1357420943"/>
                    </a:ext>
                  </a:extLst>
                </a:gridCol>
                <a:gridCol w="1996297">
                  <a:extLst>
                    <a:ext uri="{9D8B030D-6E8A-4147-A177-3AD203B41FA5}">
                      <a16:colId xmlns:a16="http://schemas.microsoft.com/office/drawing/2014/main" val="4063211600"/>
                    </a:ext>
                  </a:extLst>
                </a:gridCol>
                <a:gridCol w="1038074">
                  <a:extLst>
                    <a:ext uri="{9D8B030D-6E8A-4147-A177-3AD203B41FA5}">
                      <a16:colId xmlns:a16="http://schemas.microsoft.com/office/drawing/2014/main" val="3356874189"/>
                    </a:ext>
                  </a:extLst>
                </a:gridCol>
              </a:tblGrid>
              <a:tr h="675946">
                <a:tc>
                  <a:txBody>
                    <a:bodyPr/>
                    <a:lstStyle/>
                    <a:p>
                      <a:pPr algn="ctr"/>
                      <a:r>
                        <a:rPr lang="en-US" sz="1800" dirty="0">
                          <a:solidFill>
                            <a:schemeClr val="tx1"/>
                          </a:solidFill>
                        </a:rPr>
                        <a:t>Form of Assessment</a:t>
                      </a:r>
                    </a:p>
                  </a:txBody>
                  <a:tcPr/>
                </a:tc>
                <a:tc>
                  <a:txBody>
                    <a:bodyPr/>
                    <a:lstStyle/>
                    <a:p>
                      <a:pPr algn="ctr"/>
                      <a:r>
                        <a:rPr lang="en-US" sz="1800" dirty="0">
                          <a:solidFill>
                            <a:schemeClr val="tx1"/>
                          </a:solidFill>
                        </a:rPr>
                        <a:t>Assessment Methods</a:t>
                      </a:r>
                    </a:p>
                  </a:txBody>
                  <a:tcPr/>
                </a:tc>
                <a:tc>
                  <a:txBody>
                    <a:bodyPr/>
                    <a:lstStyle/>
                    <a:p>
                      <a:pPr algn="ctr"/>
                      <a:r>
                        <a:rPr lang="en-US" sz="1800" dirty="0">
                          <a:solidFill>
                            <a:schemeClr val="tx1"/>
                          </a:solidFill>
                        </a:rPr>
                        <a:t>Hand Out Date</a:t>
                      </a:r>
                    </a:p>
                  </a:txBody>
                  <a:tcPr/>
                </a:tc>
                <a:tc>
                  <a:txBody>
                    <a:bodyPr/>
                    <a:lstStyle/>
                    <a:p>
                      <a:pPr algn="ctr"/>
                      <a:r>
                        <a:rPr lang="en-US" sz="1800" dirty="0">
                          <a:solidFill>
                            <a:schemeClr val="tx1"/>
                          </a:solidFill>
                        </a:rPr>
                        <a:t>Hand In Date</a:t>
                      </a:r>
                    </a:p>
                  </a:txBody>
                  <a:tcPr/>
                </a:tc>
                <a:tc>
                  <a:txBody>
                    <a:bodyPr/>
                    <a:lstStyle/>
                    <a:p>
                      <a:pPr algn="ctr"/>
                      <a:r>
                        <a:rPr lang="en-US" sz="1800" dirty="0">
                          <a:solidFill>
                            <a:schemeClr val="tx1"/>
                          </a:solidFill>
                        </a:rPr>
                        <a:t>%</a:t>
                      </a:r>
                    </a:p>
                  </a:txBody>
                  <a:tcPr/>
                </a:tc>
                <a:extLst>
                  <a:ext uri="{0D108BD9-81ED-4DB2-BD59-A6C34878D82A}">
                    <a16:rowId xmlns:a16="http://schemas.microsoft.com/office/drawing/2014/main" val="3466148105"/>
                  </a:ext>
                </a:extLst>
              </a:tr>
              <a:tr h="788604">
                <a:tc>
                  <a:txBody>
                    <a:bodyPr/>
                    <a:lstStyle/>
                    <a:p>
                      <a:pPr algn="ctr"/>
                      <a:r>
                        <a:rPr lang="en-US" sz="1600" dirty="0">
                          <a:solidFill>
                            <a:schemeClr val="tx1"/>
                          </a:solidFill>
                        </a:rPr>
                        <a:t>Continuous Assessment</a:t>
                      </a:r>
                    </a:p>
                  </a:txBody>
                  <a:tcPr/>
                </a:tc>
                <a:tc>
                  <a:txBody>
                    <a:bodyPr/>
                    <a:lstStyle/>
                    <a:p>
                      <a:r>
                        <a:rPr lang="en-US" sz="1600" i="0" dirty="0">
                          <a:solidFill>
                            <a:schemeClr val="tx1"/>
                          </a:solidFill>
                        </a:rPr>
                        <a:t>Group Report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4</a:t>
                      </a:r>
                      <a:r>
                        <a:rPr lang="en-US" sz="1600" i="0" baseline="30000" dirty="0">
                          <a:solidFill>
                            <a:schemeClr val="tx1"/>
                          </a:solidFill>
                        </a:rPr>
                        <a:t>th</a:t>
                      </a:r>
                      <a:r>
                        <a:rPr lang="en-US" sz="1600" i="0" dirty="0">
                          <a:solidFill>
                            <a:schemeClr val="tx1"/>
                          </a:solidFill>
                        </a:rPr>
                        <a:t> week</a:t>
                      </a:r>
                    </a:p>
                  </a:txBody>
                  <a:tcPr/>
                </a:tc>
                <a:tc>
                  <a:txBody>
                    <a:bodyPr/>
                    <a:lstStyle/>
                    <a:p>
                      <a:r>
                        <a:rPr lang="en-US" sz="1600" i="0" dirty="0">
                          <a:solidFill>
                            <a:schemeClr val="tx1"/>
                          </a:solidFill>
                        </a:rPr>
                        <a:t>13</a:t>
                      </a:r>
                      <a:r>
                        <a:rPr lang="en-US" sz="1600" i="0" baseline="30000" dirty="0">
                          <a:solidFill>
                            <a:schemeClr val="tx1"/>
                          </a:solidFill>
                        </a:rPr>
                        <a:t>th</a:t>
                      </a:r>
                      <a:r>
                        <a:rPr lang="en-US" sz="1600" i="0" dirty="0">
                          <a:solidFill>
                            <a:schemeClr val="tx1"/>
                          </a:solidFill>
                        </a:rPr>
                        <a:t> week</a:t>
                      </a:r>
                    </a:p>
                  </a:txBody>
                  <a:tcPr/>
                </a:tc>
                <a:tc>
                  <a:txBody>
                    <a:bodyPr/>
                    <a:lstStyle/>
                    <a:p>
                      <a:r>
                        <a:rPr lang="en-US" sz="1600" i="0" dirty="0">
                          <a:solidFill>
                            <a:schemeClr val="tx1"/>
                          </a:solidFill>
                        </a:rPr>
                        <a:t>60%</a:t>
                      </a:r>
                    </a:p>
                  </a:txBody>
                  <a:tcPr/>
                </a:tc>
                <a:extLst>
                  <a:ext uri="{0D108BD9-81ED-4DB2-BD59-A6C34878D82A}">
                    <a16:rowId xmlns:a16="http://schemas.microsoft.com/office/drawing/2014/main" val="3164044777"/>
                  </a:ext>
                </a:extLst>
              </a:tr>
              <a:tr h="788604">
                <a:tc>
                  <a:txBody>
                    <a:bodyPr/>
                    <a:lstStyle/>
                    <a:p>
                      <a:pPr algn="ctr"/>
                      <a:r>
                        <a:rPr lang="en-US" sz="1600" dirty="0">
                          <a:solidFill>
                            <a:schemeClr val="tx1"/>
                          </a:solidFill>
                        </a:rPr>
                        <a:t>Final Assessment</a:t>
                      </a:r>
                    </a:p>
                  </a:txBody>
                  <a:tcPr/>
                </a:tc>
                <a:tc>
                  <a:txBody>
                    <a:bodyPr/>
                    <a:lstStyle/>
                    <a:p>
                      <a:r>
                        <a:rPr lang="en-US" sz="1600" i="0" dirty="0">
                          <a:solidFill>
                            <a:schemeClr val="tx1"/>
                          </a:solidFill>
                        </a:rPr>
                        <a:t>Final Exam</a:t>
                      </a:r>
                    </a:p>
                  </a:txBody>
                  <a:tcPr/>
                </a:tc>
                <a:tc>
                  <a:txBody>
                    <a:bodyPr/>
                    <a:lstStyle/>
                    <a:p>
                      <a:endParaRPr lang="en-US" sz="1600" i="0" dirty="0">
                        <a:solidFill>
                          <a:schemeClr val="tx1"/>
                        </a:solidFill>
                      </a:endParaRPr>
                    </a:p>
                  </a:txBody>
                  <a:tcPr/>
                </a:tc>
                <a:tc>
                  <a:txBody>
                    <a:bodyPr/>
                    <a:lstStyle/>
                    <a:p>
                      <a:endParaRPr lang="en-US" sz="1600" i="0" dirty="0">
                        <a:solidFill>
                          <a:schemeClr val="tx1"/>
                        </a:solidFill>
                      </a:endParaRPr>
                    </a:p>
                  </a:txBody>
                  <a:tcPr/>
                </a:tc>
                <a:tc>
                  <a:txBody>
                    <a:bodyPr/>
                    <a:lstStyle/>
                    <a:p>
                      <a:r>
                        <a:rPr lang="en-US" sz="1600" i="0" dirty="0">
                          <a:solidFill>
                            <a:schemeClr val="tx1"/>
                          </a:solidFill>
                        </a:rPr>
                        <a:t>40%</a:t>
                      </a:r>
                    </a:p>
                  </a:txBody>
                  <a:tcPr/>
                </a:tc>
                <a:extLst>
                  <a:ext uri="{0D108BD9-81ED-4DB2-BD59-A6C34878D82A}">
                    <a16:rowId xmlns:a16="http://schemas.microsoft.com/office/drawing/2014/main" val="175930692"/>
                  </a:ext>
                </a:extLst>
              </a:tr>
            </a:tbl>
          </a:graphicData>
        </a:graphic>
      </p:graphicFrame>
    </p:spTree>
    <p:extLst>
      <p:ext uri="{BB962C8B-B14F-4D97-AF65-F5344CB8AC3E}">
        <p14:creationId xmlns:p14="http://schemas.microsoft.com/office/powerpoint/2010/main" val="145033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23800F-3959-4763-A13D-4CDB8B3E26B0}"/>
              </a:ext>
            </a:extLst>
          </p:cNvPr>
          <p:cNvSpPr>
            <a:spLocks noGrp="1"/>
          </p:cNvSpPr>
          <p:nvPr>
            <p:ph idx="1"/>
          </p:nvPr>
        </p:nvSpPr>
        <p:spPr/>
        <p:txBody>
          <a:bodyPr/>
          <a:lstStyle/>
          <a:p>
            <a:pPr marL="457200" indent="-457200">
              <a:buFont typeface="+mj-lt"/>
              <a:buAutoNum type="arabicPeriod"/>
            </a:pPr>
            <a:r>
              <a:rPr lang="en-US" sz="2000" dirty="0"/>
              <a:t>Abide by ALL rules and regulations of APU.</a:t>
            </a:r>
          </a:p>
          <a:p>
            <a:pPr marL="457200" indent="-457200">
              <a:buFont typeface="+mj-lt"/>
              <a:buAutoNum type="arabicPeriod"/>
            </a:pPr>
            <a:r>
              <a:rPr lang="en-US" sz="2000" dirty="0"/>
              <a:t>Proper attire.</a:t>
            </a:r>
          </a:p>
          <a:p>
            <a:pPr marL="457200" indent="-457200">
              <a:buFont typeface="+mj-lt"/>
              <a:buAutoNum type="arabicPeriod"/>
            </a:pPr>
            <a:r>
              <a:rPr lang="en-US" sz="2000" dirty="0"/>
              <a:t>No speaking of dialects.</a:t>
            </a:r>
          </a:p>
          <a:p>
            <a:pPr marL="457200" indent="-457200">
              <a:buFont typeface="+mj-lt"/>
              <a:buAutoNum type="arabicPeriod"/>
            </a:pPr>
            <a:r>
              <a:rPr lang="en-US" sz="2000" dirty="0"/>
              <a:t>Attendance is compulsory. Valid Medical Certs must be supported in any absence from class.</a:t>
            </a:r>
          </a:p>
          <a:p>
            <a:pPr marL="457200" indent="-457200">
              <a:buFont typeface="+mj-lt"/>
              <a:buAutoNum type="arabicPeriod"/>
            </a:pPr>
            <a:r>
              <a:rPr lang="en-US" sz="2000" dirty="0"/>
              <a:t>Three cases of Late will be equal to 1 absence.</a:t>
            </a:r>
          </a:p>
          <a:p>
            <a:pPr marL="457200" indent="-457200">
              <a:buFont typeface="+mj-lt"/>
              <a:buAutoNum type="arabicPeriod"/>
            </a:pPr>
            <a:r>
              <a:rPr lang="en-US" sz="2000" dirty="0"/>
              <a:t>Use proper academic references – APA Referencing only.</a:t>
            </a:r>
          </a:p>
          <a:p>
            <a:pPr marL="457200" indent="-457200">
              <a:buFont typeface="+mj-lt"/>
              <a:buAutoNum type="arabicPeriod"/>
            </a:pPr>
            <a:r>
              <a:rPr lang="en-US" sz="2000" dirty="0"/>
              <a:t>Academic Dishonesty / Plagiarism is a serious offence. Any suspicions will be referred to the University’s Academic Dishonesty Board.</a:t>
            </a:r>
          </a:p>
          <a:p>
            <a:pPr marL="457200" indent="-457200">
              <a:buFont typeface="+mj-lt"/>
              <a:buAutoNum type="arabicPeriod"/>
            </a:pPr>
            <a:r>
              <a:rPr lang="en-US" sz="2000" dirty="0"/>
              <a:t>Formal assessments must be submitted on time in the specified format given. Failure to meet deadlines will be treated as non-submission and no marks will be awarded. Incomplete submissions will be subjected to penalty of mark deductions or forfeit. </a:t>
            </a:r>
          </a:p>
          <a:p>
            <a:pPr marL="0" indent="0">
              <a:buNone/>
            </a:pPr>
            <a:r>
              <a:rPr lang="en-US" dirty="0"/>
              <a:t> </a:t>
            </a:r>
          </a:p>
        </p:txBody>
      </p:sp>
      <p:sp>
        <p:nvSpPr>
          <p:cNvPr id="2" name="Title 1">
            <a:extLst>
              <a:ext uri="{FF2B5EF4-FFF2-40B4-BE49-F238E27FC236}">
                <a16:creationId xmlns:a16="http://schemas.microsoft.com/office/drawing/2014/main" id="{F124AD63-D1AB-41A7-BE88-5AF2D9ABCD00}"/>
              </a:ext>
            </a:extLst>
          </p:cNvPr>
          <p:cNvSpPr>
            <a:spLocks noGrp="1"/>
          </p:cNvSpPr>
          <p:nvPr>
            <p:ph type="title"/>
          </p:nvPr>
        </p:nvSpPr>
        <p:spPr/>
        <p:txBody>
          <a:bodyPr/>
          <a:lstStyle/>
          <a:p>
            <a:pPr algn="l"/>
            <a:r>
              <a:rPr lang="en-US" dirty="0"/>
              <a:t>Expectations</a:t>
            </a:r>
          </a:p>
        </p:txBody>
      </p:sp>
    </p:spTree>
    <p:extLst>
      <p:ext uri="{BB962C8B-B14F-4D97-AF65-F5344CB8AC3E}">
        <p14:creationId xmlns:p14="http://schemas.microsoft.com/office/powerpoint/2010/main" val="4132582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B53DC-0063-45EA-8A50-8DD93004512C}"/>
              </a:ext>
            </a:extLst>
          </p:cNvPr>
          <p:cNvSpPr>
            <a:spLocks noGrp="1"/>
          </p:cNvSpPr>
          <p:nvPr>
            <p:ph idx="1"/>
          </p:nvPr>
        </p:nvSpPr>
        <p:spPr/>
        <p:txBody>
          <a:bodyPr/>
          <a:lstStyle/>
          <a:p>
            <a:r>
              <a:rPr lang="en-US" sz="2000" dirty="0"/>
              <a:t>Group Project</a:t>
            </a:r>
          </a:p>
          <a:p>
            <a:r>
              <a:rPr lang="en-US" sz="2000" dirty="0"/>
              <a:t>Final Exam</a:t>
            </a:r>
          </a:p>
        </p:txBody>
      </p:sp>
      <p:sp>
        <p:nvSpPr>
          <p:cNvPr id="2" name="Title 1">
            <a:extLst>
              <a:ext uri="{FF2B5EF4-FFF2-40B4-BE49-F238E27FC236}">
                <a16:creationId xmlns:a16="http://schemas.microsoft.com/office/drawing/2014/main" id="{25059CEA-035A-4FF7-ADD7-A469C9D191E4}"/>
              </a:ext>
            </a:extLst>
          </p:cNvPr>
          <p:cNvSpPr>
            <a:spLocks noGrp="1"/>
          </p:cNvSpPr>
          <p:nvPr>
            <p:ph type="title"/>
          </p:nvPr>
        </p:nvSpPr>
        <p:spPr/>
        <p:txBody>
          <a:bodyPr/>
          <a:lstStyle/>
          <a:p>
            <a:pPr algn="l"/>
            <a:r>
              <a:rPr lang="en-US" dirty="0"/>
              <a:t>Other Expectations</a:t>
            </a:r>
          </a:p>
        </p:txBody>
      </p:sp>
    </p:spTree>
    <p:extLst>
      <p:ext uri="{BB962C8B-B14F-4D97-AF65-F5344CB8AC3E}">
        <p14:creationId xmlns:p14="http://schemas.microsoft.com/office/powerpoint/2010/main" val="390813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2E7AF-5E75-41D6-A00E-7F3045F2E767}"/>
              </a:ext>
            </a:extLst>
          </p:cNvPr>
          <p:cNvSpPr>
            <a:spLocks noGrp="1"/>
          </p:cNvSpPr>
          <p:nvPr>
            <p:ph type="title"/>
          </p:nvPr>
        </p:nvSpPr>
        <p:spPr/>
        <p:txBody>
          <a:bodyPr/>
          <a:lstStyle/>
          <a:p>
            <a:pPr algn="l"/>
            <a:r>
              <a:rPr lang="en-US" dirty="0"/>
              <a:t>Achievement Requirements: </a:t>
            </a:r>
            <a:br>
              <a:rPr lang="en-US" dirty="0"/>
            </a:br>
            <a:r>
              <a:rPr lang="en-US" sz="2400" dirty="0"/>
              <a:t>Undergraduate (Diploma, Foundation, Degree)</a:t>
            </a:r>
          </a:p>
        </p:txBody>
      </p:sp>
      <p:graphicFrame>
        <p:nvGraphicFramePr>
          <p:cNvPr id="6" name="Content Placeholder 5">
            <a:extLst>
              <a:ext uri="{FF2B5EF4-FFF2-40B4-BE49-F238E27FC236}">
                <a16:creationId xmlns:a16="http://schemas.microsoft.com/office/drawing/2014/main" id="{AC624D12-DC4E-A266-E21C-EF28B128C2D4}"/>
              </a:ext>
            </a:extLst>
          </p:cNvPr>
          <p:cNvGraphicFramePr>
            <a:graphicFrameLocks noGrp="1"/>
          </p:cNvGraphicFramePr>
          <p:nvPr>
            <p:ph idx="1"/>
            <p:extLst>
              <p:ext uri="{D42A27DB-BD31-4B8C-83A1-F6EECF244321}">
                <p14:modId xmlns:p14="http://schemas.microsoft.com/office/powerpoint/2010/main" val="623066562"/>
              </p:ext>
            </p:extLst>
          </p:nvPr>
        </p:nvGraphicFramePr>
        <p:xfrm>
          <a:off x="715615" y="1417637"/>
          <a:ext cx="8715255" cy="4567195"/>
        </p:xfrm>
        <a:graphic>
          <a:graphicData uri="http://schemas.openxmlformats.org/drawingml/2006/table">
            <a:tbl>
              <a:tblPr firstRow="1" firstCol="1" bandRow="1">
                <a:tableStyleId>{5C22544A-7EE6-4342-B048-85BDC9FD1C3A}</a:tableStyleId>
              </a:tblPr>
              <a:tblGrid>
                <a:gridCol w="1634609">
                  <a:extLst>
                    <a:ext uri="{9D8B030D-6E8A-4147-A177-3AD203B41FA5}">
                      <a16:colId xmlns:a16="http://schemas.microsoft.com/office/drawing/2014/main" val="4114214510"/>
                    </a:ext>
                  </a:extLst>
                </a:gridCol>
                <a:gridCol w="2020662">
                  <a:extLst>
                    <a:ext uri="{9D8B030D-6E8A-4147-A177-3AD203B41FA5}">
                      <a16:colId xmlns:a16="http://schemas.microsoft.com/office/drawing/2014/main" val="2657263542"/>
                    </a:ext>
                  </a:extLst>
                </a:gridCol>
                <a:gridCol w="2418034">
                  <a:extLst>
                    <a:ext uri="{9D8B030D-6E8A-4147-A177-3AD203B41FA5}">
                      <a16:colId xmlns:a16="http://schemas.microsoft.com/office/drawing/2014/main" val="2509601944"/>
                    </a:ext>
                  </a:extLst>
                </a:gridCol>
                <a:gridCol w="2641950">
                  <a:extLst>
                    <a:ext uri="{9D8B030D-6E8A-4147-A177-3AD203B41FA5}">
                      <a16:colId xmlns:a16="http://schemas.microsoft.com/office/drawing/2014/main" val="3351196539"/>
                    </a:ext>
                  </a:extLst>
                </a:gridCol>
              </a:tblGrid>
              <a:tr h="377265">
                <a:tc>
                  <a:txBody>
                    <a:bodyPr/>
                    <a:lstStyle/>
                    <a:p>
                      <a:pPr marL="0" marR="0" algn="just">
                        <a:spcBef>
                          <a:spcPts val="0"/>
                        </a:spcBef>
                        <a:spcAft>
                          <a:spcPts val="0"/>
                        </a:spcAft>
                      </a:pPr>
                      <a:r>
                        <a:rPr lang="en-GB" sz="1800" dirty="0">
                          <a:solidFill>
                            <a:srgbClr val="0F1449"/>
                          </a:solidFill>
                          <a:effectLst/>
                        </a:rPr>
                        <a:t>Marks</a:t>
                      </a:r>
                      <a:endParaRPr lang="en-US" sz="1800" dirty="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1800" dirty="0">
                          <a:solidFill>
                            <a:srgbClr val="0F1449"/>
                          </a:solidFill>
                          <a:effectLst/>
                        </a:rPr>
                        <a:t>Alphabetical Grade</a:t>
                      </a:r>
                      <a:endParaRPr lang="en-US" sz="1800" dirty="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1800">
                          <a:solidFill>
                            <a:srgbClr val="0F1449"/>
                          </a:solidFill>
                          <a:effectLst/>
                        </a:rPr>
                        <a:t>Grading Point</a:t>
                      </a:r>
                      <a:endParaRPr lang="en-US" sz="18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1800" dirty="0">
                          <a:solidFill>
                            <a:srgbClr val="0F1449"/>
                          </a:solidFill>
                          <a:effectLst/>
                        </a:rPr>
                        <a:t>Classification</a:t>
                      </a:r>
                    </a:p>
                  </a:txBody>
                  <a:tcPr marL="68580" marR="68580" marT="0" marB="0"/>
                </a:tc>
                <a:extLst>
                  <a:ext uri="{0D108BD9-81ED-4DB2-BD59-A6C34878D82A}">
                    <a16:rowId xmlns:a16="http://schemas.microsoft.com/office/drawing/2014/main" val="782045738"/>
                  </a:ext>
                </a:extLst>
              </a:tr>
              <a:tr h="385268">
                <a:tc>
                  <a:txBody>
                    <a:bodyPr/>
                    <a:lstStyle/>
                    <a:p>
                      <a:pPr marL="0" marR="0" algn="just">
                        <a:lnSpc>
                          <a:spcPct val="107000"/>
                        </a:lnSpc>
                        <a:spcBef>
                          <a:spcPts val="0"/>
                        </a:spcBef>
                        <a:spcAft>
                          <a:spcPts val="0"/>
                        </a:spcAft>
                      </a:pPr>
                      <a:r>
                        <a:rPr lang="en-GB" sz="1800">
                          <a:solidFill>
                            <a:srgbClr val="0F1449"/>
                          </a:solidFill>
                          <a:effectLst/>
                        </a:rPr>
                        <a:t>80-100</a:t>
                      </a:r>
                      <a:endParaRPr lang="en-US" sz="18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1800" dirty="0">
                          <a:solidFill>
                            <a:srgbClr val="0F1449"/>
                          </a:solidFill>
                          <a:effectLst/>
                        </a:rPr>
                        <a:t>A+</a:t>
                      </a:r>
                      <a:endParaRPr lang="en-US" sz="1800" dirty="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1800" dirty="0">
                          <a:solidFill>
                            <a:srgbClr val="0F1449"/>
                          </a:solidFill>
                          <a:effectLst/>
                        </a:rPr>
                        <a:t>4.0</a:t>
                      </a:r>
                      <a:endParaRPr lang="en-US" sz="1800" dirty="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rowSpan="2">
                  <a:txBody>
                    <a:bodyPr/>
                    <a:lstStyle/>
                    <a:p>
                      <a:pPr marL="0" marR="0" algn="just">
                        <a:lnSpc>
                          <a:spcPct val="107000"/>
                        </a:lnSpc>
                        <a:spcBef>
                          <a:spcPts val="0"/>
                        </a:spcBef>
                        <a:spcAft>
                          <a:spcPts val="0"/>
                        </a:spcAft>
                      </a:pPr>
                      <a:r>
                        <a:rPr lang="en-GB" sz="1800">
                          <a:solidFill>
                            <a:srgbClr val="0F1449"/>
                          </a:solidFill>
                          <a:effectLst/>
                        </a:rPr>
                        <a:t>Distinction</a:t>
                      </a:r>
                      <a:endParaRPr lang="en-US" sz="18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876158766"/>
                  </a:ext>
                </a:extLst>
              </a:tr>
              <a:tr h="385268">
                <a:tc>
                  <a:txBody>
                    <a:bodyPr/>
                    <a:lstStyle/>
                    <a:p>
                      <a:pPr marL="0" marR="0" algn="just">
                        <a:lnSpc>
                          <a:spcPct val="107000"/>
                        </a:lnSpc>
                        <a:spcBef>
                          <a:spcPts val="0"/>
                        </a:spcBef>
                        <a:spcAft>
                          <a:spcPts val="0"/>
                        </a:spcAft>
                      </a:pPr>
                      <a:r>
                        <a:rPr lang="en-GB" sz="1800">
                          <a:solidFill>
                            <a:srgbClr val="0F1449"/>
                          </a:solidFill>
                          <a:effectLst/>
                        </a:rPr>
                        <a:t>75-79</a:t>
                      </a:r>
                      <a:endParaRPr lang="en-US" sz="18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1800">
                          <a:solidFill>
                            <a:srgbClr val="0F1449"/>
                          </a:solidFill>
                          <a:effectLst/>
                        </a:rPr>
                        <a:t>A</a:t>
                      </a:r>
                      <a:endParaRPr lang="en-US" sz="18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1800" dirty="0">
                          <a:solidFill>
                            <a:srgbClr val="0F1449"/>
                          </a:solidFill>
                          <a:effectLst/>
                        </a:rPr>
                        <a:t>3.7</a:t>
                      </a:r>
                      <a:endParaRPr lang="en-US" sz="1800" dirty="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vMerge="1">
                  <a:txBody>
                    <a:bodyPr/>
                    <a:lstStyle/>
                    <a:p>
                      <a:endParaRPr lang="en-US"/>
                    </a:p>
                  </a:txBody>
                  <a:tcPr/>
                </a:tc>
                <a:extLst>
                  <a:ext uri="{0D108BD9-81ED-4DB2-BD59-A6C34878D82A}">
                    <a16:rowId xmlns:a16="http://schemas.microsoft.com/office/drawing/2014/main" val="674548102"/>
                  </a:ext>
                </a:extLst>
              </a:tr>
              <a:tr h="385268">
                <a:tc>
                  <a:txBody>
                    <a:bodyPr/>
                    <a:lstStyle/>
                    <a:p>
                      <a:pPr marL="0" marR="0" algn="just">
                        <a:lnSpc>
                          <a:spcPct val="107000"/>
                        </a:lnSpc>
                        <a:spcBef>
                          <a:spcPts val="0"/>
                        </a:spcBef>
                        <a:spcAft>
                          <a:spcPts val="0"/>
                        </a:spcAft>
                      </a:pPr>
                      <a:r>
                        <a:rPr lang="en-GB" sz="1800">
                          <a:solidFill>
                            <a:srgbClr val="0F1449"/>
                          </a:solidFill>
                          <a:effectLst/>
                        </a:rPr>
                        <a:t>70-74</a:t>
                      </a:r>
                      <a:endParaRPr lang="en-US" sz="18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1800">
                          <a:solidFill>
                            <a:srgbClr val="0F1449"/>
                          </a:solidFill>
                          <a:effectLst/>
                        </a:rPr>
                        <a:t>B+</a:t>
                      </a:r>
                      <a:endParaRPr lang="en-US" sz="18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1800">
                          <a:solidFill>
                            <a:srgbClr val="0F1449"/>
                          </a:solidFill>
                          <a:effectLst/>
                        </a:rPr>
                        <a:t>3.3</a:t>
                      </a:r>
                      <a:endParaRPr lang="en-US" sz="18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rowSpan="2">
                  <a:txBody>
                    <a:bodyPr/>
                    <a:lstStyle/>
                    <a:p>
                      <a:pPr marL="0" marR="0" algn="just">
                        <a:lnSpc>
                          <a:spcPct val="107000"/>
                        </a:lnSpc>
                        <a:spcBef>
                          <a:spcPts val="0"/>
                        </a:spcBef>
                        <a:spcAft>
                          <a:spcPts val="0"/>
                        </a:spcAft>
                      </a:pPr>
                      <a:r>
                        <a:rPr lang="en-GB" sz="1800" dirty="0">
                          <a:solidFill>
                            <a:srgbClr val="0F1449"/>
                          </a:solidFill>
                          <a:effectLst/>
                        </a:rPr>
                        <a:t>Credit</a:t>
                      </a:r>
                      <a:endParaRPr lang="en-US" sz="1800" dirty="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931014952"/>
                  </a:ext>
                </a:extLst>
              </a:tr>
              <a:tr h="385268">
                <a:tc>
                  <a:txBody>
                    <a:bodyPr/>
                    <a:lstStyle/>
                    <a:p>
                      <a:pPr marL="0" marR="0" algn="just">
                        <a:lnSpc>
                          <a:spcPct val="107000"/>
                        </a:lnSpc>
                        <a:spcBef>
                          <a:spcPts val="0"/>
                        </a:spcBef>
                        <a:spcAft>
                          <a:spcPts val="0"/>
                        </a:spcAft>
                      </a:pPr>
                      <a:r>
                        <a:rPr lang="en-GB" sz="1800">
                          <a:solidFill>
                            <a:srgbClr val="0F1449"/>
                          </a:solidFill>
                          <a:effectLst/>
                        </a:rPr>
                        <a:t>65-69</a:t>
                      </a:r>
                      <a:endParaRPr lang="en-US" sz="18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1800">
                          <a:solidFill>
                            <a:srgbClr val="0F1449"/>
                          </a:solidFill>
                          <a:effectLst/>
                        </a:rPr>
                        <a:t>B </a:t>
                      </a:r>
                      <a:endParaRPr lang="en-US" sz="18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1800" dirty="0">
                          <a:solidFill>
                            <a:srgbClr val="0F1449"/>
                          </a:solidFill>
                          <a:effectLst/>
                        </a:rPr>
                        <a:t>3.0</a:t>
                      </a:r>
                      <a:endParaRPr lang="en-US" sz="1800" dirty="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vMerge="1">
                  <a:txBody>
                    <a:bodyPr/>
                    <a:lstStyle/>
                    <a:p>
                      <a:endParaRPr lang="en-US"/>
                    </a:p>
                  </a:txBody>
                  <a:tcPr/>
                </a:tc>
                <a:extLst>
                  <a:ext uri="{0D108BD9-81ED-4DB2-BD59-A6C34878D82A}">
                    <a16:rowId xmlns:a16="http://schemas.microsoft.com/office/drawing/2014/main" val="1502484645"/>
                  </a:ext>
                </a:extLst>
              </a:tr>
              <a:tr h="382600">
                <a:tc>
                  <a:txBody>
                    <a:bodyPr/>
                    <a:lstStyle/>
                    <a:p>
                      <a:pPr marL="0" marR="0" algn="just">
                        <a:lnSpc>
                          <a:spcPct val="107000"/>
                        </a:lnSpc>
                        <a:spcBef>
                          <a:spcPts val="0"/>
                        </a:spcBef>
                        <a:spcAft>
                          <a:spcPts val="0"/>
                        </a:spcAft>
                      </a:pPr>
                      <a:r>
                        <a:rPr lang="en-GB" sz="1800">
                          <a:solidFill>
                            <a:srgbClr val="0F1449"/>
                          </a:solidFill>
                          <a:effectLst/>
                        </a:rPr>
                        <a:t>60-64</a:t>
                      </a:r>
                      <a:endParaRPr lang="en-US" sz="18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1800">
                          <a:solidFill>
                            <a:srgbClr val="0F1449"/>
                          </a:solidFill>
                          <a:effectLst/>
                        </a:rPr>
                        <a:t>C+</a:t>
                      </a:r>
                      <a:endParaRPr lang="en-US" sz="18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1800">
                          <a:solidFill>
                            <a:srgbClr val="0F1449"/>
                          </a:solidFill>
                          <a:effectLst/>
                        </a:rPr>
                        <a:t>2.7</a:t>
                      </a:r>
                      <a:endParaRPr lang="en-US" sz="18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rowSpan="3">
                  <a:txBody>
                    <a:bodyPr/>
                    <a:lstStyle/>
                    <a:p>
                      <a:pPr marL="0" marR="0" algn="just">
                        <a:lnSpc>
                          <a:spcPct val="107000"/>
                        </a:lnSpc>
                        <a:spcBef>
                          <a:spcPts val="0"/>
                        </a:spcBef>
                        <a:spcAft>
                          <a:spcPts val="0"/>
                        </a:spcAft>
                      </a:pPr>
                      <a:r>
                        <a:rPr lang="en-GB" sz="1800" dirty="0">
                          <a:solidFill>
                            <a:srgbClr val="0F1449"/>
                          </a:solidFill>
                          <a:effectLst/>
                        </a:rPr>
                        <a:t>Pass</a:t>
                      </a:r>
                      <a:endParaRPr lang="en-US" sz="1800" dirty="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513567685"/>
                  </a:ext>
                </a:extLst>
              </a:tr>
              <a:tr h="379933">
                <a:tc>
                  <a:txBody>
                    <a:bodyPr/>
                    <a:lstStyle/>
                    <a:p>
                      <a:pPr marL="0" marR="0" algn="just">
                        <a:lnSpc>
                          <a:spcPct val="107000"/>
                        </a:lnSpc>
                        <a:spcBef>
                          <a:spcPts val="0"/>
                        </a:spcBef>
                        <a:spcAft>
                          <a:spcPts val="0"/>
                        </a:spcAft>
                      </a:pPr>
                      <a:r>
                        <a:rPr lang="en-GB" sz="1800">
                          <a:solidFill>
                            <a:srgbClr val="0F1449"/>
                          </a:solidFill>
                          <a:effectLst/>
                        </a:rPr>
                        <a:t>55-59</a:t>
                      </a:r>
                      <a:endParaRPr lang="en-US" sz="18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1800">
                          <a:solidFill>
                            <a:srgbClr val="0F1449"/>
                          </a:solidFill>
                          <a:effectLst/>
                        </a:rPr>
                        <a:t>C</a:t>
                      </a:r>
                      <a:endParaRPr lang="en-US" sz="18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1800" dirty="0">
                          <a:solidFill>
                            <a:srgbClr val="0F1449"/>
                          </a:solidFill>
                          <a:effectLst/>
                        </a:rPr>
                        <a:t>2.3</a:t>
                      </a:r>
                      <a:endParaRPr lang="en-US" sz="1800" dirty="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vMerge="1">
                  <a:txBody>
                    <a:bodyPr/>
                    <a:lstStyle/>
                    <a:p>
                      <a:endParaRPr lang="en-US"/>
                    </a:p>
                  </a:txBody>
                  <a:tcPr/>
                </a:tc>
                <a:extLst>
                  <a:ext uri="{0D108BD9-81ED-4DB2-BD59-A6C34878D82A}">
                    <a16:rowId xmlns:a16="http://schemas.microsoft.com/office/drawing/2014/main" val="3504618211"/>
                  </a:ext>
                </a:extLst>
              </a:tr>
              <a:tr h="377265">
                <a:tc>
                  <a:txBody>
                    <a:bodyPr/>
                    <a:lstStyle/>
                    <a:p>
                      <a:pPr marL="0" marR="0" algn="just">
                        <a:spcBef>
                          <a:spcPts val="0"/>
                        </a:spcBef>
                        <a:spcAft>
                          <a:spcPts val="0"/>
                        </a:spcAft>
                      </a:pPr>
                      <a:r>
                        <a:rPr lang="en-GB" sz="1800">
                          <a:solidFill>
                            <a:srgbClr val="0F1449"/>
                          </a:solidFill>
                          <a:effectLst/>
                        </a:rPr>
                        <a:t>50-54</a:t>
                      </a:r>
                      <a:endParaRPr lang="en-US" sz="18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1800">
                          <a:solidFill>
                            <a:srgbClr val="0F1449"/>
                          </a:solidFill>
                          <a:effectLst/>
                        </a:rPr>
                        <a:t>C-</a:t>
                      </a:r>
                      <a:endParaRPr lang="en-US" sz="18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1800" dirty="0">
                          <a:solidFill>
                            <a:srgbClr val="0F1449"/>
                          </a:solidFill>
                          <a:effectLst/>
                        </a:rPr>
                        <a:t>2.0 </a:t>
                      </a:r>
                      <a:endParaRPr lang="en-US" sz="1800" dirty="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117304988"/>
                  </a:ext>
                </a:extLst>
              </a:tr>
              <a:tr h="377265">
                <a:tc>
                  <a:txBody>
                    <a:bodyPr/>
                    <a:lstStyle/>
                    <a:p>
                      <a:pPr marL="0" marR="0" algn="just">
                        <a:spcBef>
                          <a:spcPts val="0"/>
                        </a:spcBef>
                        <a:spcAft>
                          <a:spcPts val="0"/>
                        </a:spcAft>
                      </a:pPr>
                      <a:r>
                        <a:rPr lang="en-GB" sz="1800">
                          <a:solidFill>
                            <a:srgbClr val="0F1449"/>
                          </a:solidFill>
                          <a:effectLst/>
                        </a:rPr>
                        <a:t>40-49</a:t>
                      </a:r>
                      <a:endParaRPr lang="en-US" sz="18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1800">
                          <a:solidFill>
                            <a:srgbClr val="0F1449"/>
                          </a:solidFill>
                          <a:effectLst/>
                        </a:rPr>
                        <a:t>D</a:t>
                      </a:r>
                      <a:endParaRPr lang="en-US" sz="18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1800">
                          <a:solidFill>
                            <a:srgbClr val="0F1449"/>
                          </a:solidFill>
                          <a:effectLst/>
                        </a:rPr>
                        <a:t>1.7</a:t>
                      </a:r>
                      <a:endParaRPr lang="en-US" sz="18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1800" dirty="0">
                          <a:solidFill>
                            <a:srgbClr val="0F1449"/>
                          </a:solidFill>
                          <a:effectLst/>
                        </a:rPr>
                        <a:t>Fail (marginal)</a:t>
                      </a:r>
                      <a:endParaRPr lang="en-US" sz="1800" dirty="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2817424803"/>
                  </a:ext>
                </a:extLst>
              </a:tr>
              <a:tr h="377265">
                <a:tc>
                  <a:txBody>
                    <a:bodyPr/>
                    <a:lstStyle/>
                    <a:p>
                      <a:pPr marL="0" marR="0" algn="just">
                        <a:spcBef>
                          <a:spcPts val="0"/>
                        </a:spcBef>
                        <a:spcAft>
                          <a:spcPts val="0"/>
                        </a:spcAft>
                      </a:pPr>
                      <a:r>
                        <a:rPr lang="en-GB" sz="1800">
                          <a:solidFill>
                            <a:srgbClr val="0F1449"/>
                          </a:solidFill>
                          <a:effectLst/>
                        </a:rPr>
                        <a:t>30-39</a:t>
                      </a:r>
                      <a:endParaRPr lang="en-US" sz="18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1800">
                          <a:solidFill>
                            <a:srgbClr val="0F1449"/>
                          </a:solidFill>
                          <a:effectLst/>
                        </a:rPr>
                        <a:t>F+</a:t>
                      </a:r>
                      <a:endParaRPr lang="en-US" sz="18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1800">
                          <a:solidFill>
                            <a:srgbClr val="0F1449"/>
                          </a:solidFill>
                          <a:effectLst/>
                        </a:rPr>
                        <a:t>1.3</a:t>
                      </a:r>
                      <a:endParaRPr lang="en-US" sz="18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1800" dirty="0">
                          <a:solidFill>
                            <a:srgbClr val="0F1449"/>
                          </a:solidFill>
                          <a:effectLst/>
                        </a:rPr>
                        <a:t>Fail</a:t>
                      </a:r>
                      <a:endParaRPr lang="en-US" sz="1800" dirty="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1367875751"/>
                  </a:ext>
                </a:extLst>
              </a:tr>
              <a:tr h="377265">
                <a:tc>
                  <a:txBody>
                    <a:bodyPr/>
                    <a:lstStyle/>
                    <a:p>
                      <a:pPr marL="0" marR="0" algn="just">
                        <a:spcBef>
                          <a:spcPts val="0"/>
                        </a:spcBef>
                        <a:spcAft>
                          <a:spcPts val="0"/>
                        </a:spcAft>
                      </a:pPr>
                      <a:r>
                        <a:rPr lang="en-GB" sz="1800">
                          <a:solidFill>
                            <a:srgbClr val="0F1449"/>
                          </a:solidFill>
                          <a:effectLst/>
                        </a:rPr>
                        <a:t>20-29</a:t>
                      </a:r>
                      <a:endParaRPr lang="en-US" sz="18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1800">
                          <a:solidFill>
                            <a:srgbClr val="0F1449"/>
                          </a:solidFill>
                          <a:effectLst/>
                        </a:rPr>
                        <a:t>F</a:t>
                      </a:r>
                      <a:endParaRPr lang="en-US" sz="18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1800">
                          <a:solidFill>
                            <a:srgbClr val="0F1449"/>
                          </a:solidFill>
                          <a:effectLst/>
                        </a:rPr>
                        <a:t>1.0</a:t>
                      </a:r>
                      <a:endParaRPr lang="en-US" sz="18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1800" dirty="0">
                          <a:solidFill>
                            <a:srgbClr val="0F1449"/>
                          </a:solidFill>
                          <a:effectLst/>
                        </a:rPr>
                        <a:t>Fail</a:t>
                      </a:r>
                      <a:endParaRPr lang="en-US" sz="1800" dirty="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1289522490"/>
                  </a:ext>
                </a:extLst>
              </a:tr>
              <a:tr h="377265">
                <a:tc>
                  <a:txBody>
                    <a:bodyPr/>
                    <a:lstStyle/>
                    <a:p>
                      <a:pPr marL="0" marR="0" algn="just">
                        <a:spcBef>
                          <a:spcPts val="0"/>
                        </a:spcBef>
                        <a:spcAft>
                          <a:spcPts val="0"/>
                        </a:spcAft>
                      </a:pPr>
                      <a:r>
                        <a:rPr lang="en-GB" sz="1800" dirty="0">
                          <a:solidFill>
                            <a:srgbClr val="0F1449"/>
                          </a:solidFill>
                          <a:effectLst/>
                        </a:rPr>
                        <a:t>0-19</a:t>
                      </a:r>
                      <a:endParaRPr lang="en-US" sz="1800" dirty="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1800">
                          <a:solidFill>
                            <a:srgbClr val="0F1449"/>
                          </a:solidFill>
                          <a:effectLst/>
                        </a:rPr>
                        <a:t>F-</a:t>
                      </a:r>
                      <a:endParaRPr lang="en-US" sz="18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1800">
                          <a:solidFill>
                            <a:srgbClr val="0F1449"/>
                          </a:solidFill>
                          <a:effectLst/>
                        </a:rPr>
                        <a:t>0</a:t>
                      </a:r>
                      <a:endParaRPr lang="en-US" sz="18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1800" dirty="0">
                          <a:solidFill>
                            <a:srgbClr val="0F1449"/>
                          </a:solidFill>
                          <a:effectLst/>
                        </a:rPr>
                        <a:t>Fail</a:t>
                      </a:r>
                      <a:endParaRPr lang="en-US" sz="1800" dirty="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119907103"/>
                  </a:ext>
                </a:extLst>
              </a:tr>
            </a:tbl>
          </a:graphicData>
        </a:graphic>
      </p:graphicFrame>
    </p:spTree>
    <p:extLst>
      <p:ext uri="{BB962C8B-B14F-4D97-AF65-F5344CB8AC3E}">
        <p14:creationId xmlns:p14="http://schemas.microsoft.com/office/powerpoint/2010/main" val="452321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5812B2-4BD9-D8FA-52DB-51D615F2EDA6}"/>
              </a:ext>
            </a:extLst>
          </p:cNvPr>
          <p:cNvSpPr>
            <a:spLocks noGrp="1"/>
          </p:cNvSpPr>
          <p:nvPr>
            <p:ph type="body" idx="1"/>
          </p:nvPr>
        </p:nvSpPr>
        <p:spPr/>
        <p:txBody>
          <a:bodyPr/>
          <a:lstStyle/>
          <a:p>
            <a:r>
              <a:rPr lang="en-US" dirty="0"/>
              <a:t>Course Materials available in Moodle</a:t>
            </a:r>
          </a:p>
        </p:txBody>
      </p:sp>
      <p:sp>
        <p:nvSpPr>
          <p:cNvPr id="4" name="Content Placeholder 3">
            <a:extLst>
              <a:ext uri="{FF2B5EF4-FFF2-40B4-BE49-F238E27FC236}">
                <a16:creationId xmlns:a16="http://schemas.microsoft.com/office/drawing/2014/main" id="{B117D545-5CE3-5F91-4C35-C33DFAF51C03}"/>
              </a:ext>
            </a:extLst>
          </p:cNvPr>
          <p:cNvSpPr>
            <a:spLocks noGrp="1"/>
          </p:cNvSpPr>
          <p:nvPr>
            <p:ph sz="half" idx="2"/>
          </p:nvPr>
        </p:nvSpPr>
        <p:spPr/>
        <p:txBody>
          <a:bodyPr/>
          <a:lstStyle/>
          <a:p>
            <a:r>
              <a:rPr lang="en-MY" dirty="0"/>
              <a:t>Module handbook</a:t>
            </a:r>
          </a:p>
          <a:p>
            <a:r>
              <a:rPr lang="en-MY" dirty="0"/>
              <a:t>Module descriptor</a:t>
            </a:r>
          </a:p>
          <a:p>
            <a:r>
              <a:rPr lang="en-MY" dirty="0"/>
              <a:t>Lecture slides</a:t>
            </a:r>
          </a:p>
          <a:p>
            <a:r>
              <a:rPr lang="en-MY" dirty="0"/>
              <a:t>Tutorial/Lab materials</a:t>
            </a:r>
          </a:p>
          <a:p>
            <a:r>
              <a:rPr lang="en-MY" dirty="0"/>
              <a:t>Sample </a:t>
            </a:r>
            <a:r>
              <a:rPr lang="en-MY"/>
              <a:t>incourse</a:t>
            </a:r>
            <a:r>
              <a:rPr lang="en-MY" dirty="0"/>
              <a:t> questions &amp; answers</a:t>
            </a:r>
          </a:p>
          <a:p>
            <a:r>
              <a:rPr lang="en-MY" dirty="0"/>
              <a:t>Sample exam questions &amp; answers</a:t>
            </a:r>
          </a:p>
        </p:txBody>
      </p:sp>
      <p:sp>
        <p:nvSpPr>
          <p:cNvPr id="5" name="Text Placeholder 4">
            <a:extLst>
              <a:ext uri="{FF2B5EF4-FFF2-40B4-BE49-F238E27FC236}">
                <a16:creationId xmlns:a16="http://schemas.microsoft.com/office/drawing/2014/main" id="{529A5438-F85D-E517-C373-8E30E2854E2D}"/>
              </a:ext>
            </a:extLst>
          </p:cNvPr>
          <p:cNvSpPr>
            <a:spLocks noGrp="1"/>
          </p:cNvSpPr>
          <p:nvPr>
            <p:ph type="body" sz="quarter" idx="3"/>
          </p:nvPr>
        </p:nvSpPr>
        <p:spPr/>
        <p:txBody>
          <a:bodyPr/>
          <a:lstStyle/>
          <a:p>
            <a:r>
              <a:rPr lang="en-US" dirty="0"/>
              <a:t>Essential and Further Readings</a:t>
            </a:r>
          </a:p>
        </p:txBody>
      </p:sp>
      <p:sp>
        <p:nvSpPr>
          <p:cNvPr id="6" name="Content Placeholder 5">
            <a:extLst>
              <a:ext uri="{FF2B5EF4-FFF2-40B4-BE49-F238E27FC236}">
                <a16:creationId xmlns:a16="http://schemas.microsoft.com/office/drawing/2014/main" id="{66B50F36-A760-E911-4C8A-D2C7FADDE950}"/>
              </a:ext>
            </a:extLst>
          </p:cNvPr>
          <p:cNvSpPr>
            <a:spLocks noGrp="1"/>
          </p:cNvSpPr>
          <p:nvPr>
            <p:ph sz="quarter" idx="4"/>
          </p:nvPr>
        </p:nvSpPr>
        <p:spPr/>
        <p:txBody>
          <a:bodyPr/>
          <a:lstStyle/>
          <a:p>
            <a:r>
              <a:rPr lang="en-MY" sz="1200" dirty="0"/>
              <a:t>Roberto. V (2022), Understanding Distributed Systems, 2nd Edition, What every developer should know about large distributed applications. ISBN-10 : 1838430210, ISBN-13: 978-1838430214 </a:t>
            </a:r>
          </a:p>
          <a:p>
            <a:r>
              <a:rPr lang="en-MY" sz="1200" dirty="0"/>
              <a:t>Alexandar L, Adrien T (2021), Blockchain and Distributed Ledgers: Mathematics, Technology, And Economics, ISBN-10: 9811221529, ISBN-13: 978-9811221521 </a:t>
            </a:r>
          </a:p>
          <a:p>
            <a:r>
              <a:rPr lang="en-MY" sz="1200" dirty="0"/>
              <a:t>Chhavi </a:t>
            </a:r>
            <a:r>
              <a:rPr lang="en-MY" sz="1200" dirty="0" err="1"/>
              <a:t>Raj.D</a:t>
            </a:r>
            <a:r>
              <a:rPr lang="en-MY" sz="1200" dirty="0"/>
              <a:t> (2020), The Self-Taught Software Tester A Step-By-Step Guide to Learn Software Testing Using Real-Life Project. ISBN-13: 979-8632113052 </a:t>
            </a:r>
          </a:p>
          <a:p>
            <a:r>
              <a:rPr lang="en-MY" sz="1200" dirty="0"/>
              <a:t>Sanjay Das, Ram S.R, Indrani D (2022) , Cloud Computing Enabled Big-Data Analytics in Wireless Ad-hoc Networks, 1st Edition, ISBN-10:0367754428, ISBN-13:978- 0367754426</a:t>
            </a:r>
            <a:endParaRPr lang="en-US" sz="1400" dirty="0"/>
          </a:p>
          <a:p>
            <a:pPr marL="0" indent="0">
              <a:buNone/>
            </a:pPr>
            <a:r>
              <a:rPr lang="en-US" sz="1600" dirty="0"/>
              <a:t>*Further readings will be assigned from time to time.</a:t>
            </a:r>
          </a:p>
        </p:txBody>
      </p:sp>
      <p:sp>
        <p:nvSpPr>
          <p:cNvPr id="2" name="Title 1">
            <a:extLst>
              <a:ext uri="{FF2B5EF4-FFF2-40B4-BE49-F238E27FC236}">
                <a16:creationId xmlns:a16="http://schemas.microsoft.com/office/drawing/2014/main" id="{0D10C90F-9B67-4B4C-BA92-8ED1ACF50DAC}"/>
              </a:ext>
            </a:extLst>
          </p:cNvPr>
          <p:cNvSpPr>
            <a:spLocks noGrp="1"/>
          </p:cNvSpPr>
          <p:nvPr>
            <p:ph type="title"/>
          </p:nvPr>
        </p:nvSpPr>
        <p:spPr/>
        <p:txBody>
          <a:bodyPr/>
          <a:lstStyle/>
          <a:p>
            <a:pPr algn="l"/>
            <a:r>
              <a:rPr lang="en-US" dirty="0"/>
              <a:t>Reference Materials</a:t>
            </a:r>
          </a:p>
        </p:txBody>
      </p:sp>
    </p:spTree>
    <p:extLst>
      <p:ext uri="{BB962C8B-B14F-4D97-AF65-F5344CB8AC3E}">
        <p14:creationId xmlns:p14="http://schemas.microsoft.com/office/powerpoint/2010/main" val="1079286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BD6E5E-F761-447C-ADC8-17B82F9E060E}"/>
              </a:ext>
            </a:extLst>
          </p:cNvPr>
          <p:cNvSpPr>
            <a:spLocks noGrp="1"/>
          </p:cNvSpPr>
          <p:nvPr>
            <p:ph idx="1"/>
          </p:nvPr>
        </p:nvSpPr>
        <p:spPr/>
        <p:txBody>
          <a:bodyPr/>
          <a:lstStyle/>
          <a:p>
            <a:r>
              <a:rPr lang="en-US" dirty="0"/>
              <a:t>You are welcome to discuss your views on this module at any point of time.</a:t>
            </a:r>
          </a:p>
          <a:p>
            <a:r>
              <a:rPr lang="en-US" dirty="0"/>
              <a:t>Do fill in anonymous evaluation questionnaires in the student feedback form. There are two points -  mid and end of the teaching semester. </a:t>
            </a:r>
          </a:p>
          <a:p>
            <a:r>
              <a:rPr lang="en-US" dirty="0"/>
              <a:t>The feedbacks you provide will be constructive for improvement of teaching and module content development.</a:t>
            </a:r>
          </a:p>
        </p:txBody>
      </p:sp>
      <p:sp>
        <p:nvSpPr>
          <p:cNvPr id="3" name="Title 2">
            <a:extLst>
              <a:ext uri="{FF2B5EF4-FFF2-40B4-BE49-F238E27FC236}">
                <a16:creationId xmlns:a16="http://schemas.microsoft.com/office/drawing/2014/main" id="{B315D63E-0216-419B-A9E1-7C74B152BCFA}"/>
              </a:ext>
            </a:extLst>
          </p:cNvPr>
          <p:cNvSpPr>
            <a:spLocks noGrp="1"/>
          </p:cNvSpPr>
          <p:nvPr>
            <p:ph type="title"/>
          </p:nvPr>
        </p:nvSpPr>
        <p:spPr>
          <a:xfrm>
            <a:off x="330200" y="274638"/>
            <a:ext cx="10668000" cy="1143000"/>
          </a:xfrm>
        </p:spPr>
        <p:txBody>
          <a:bodyPr/>
          <a:lstStyle/>
          <a:p>
            <a:r>
              <a:rPr lang="en-US" dirty="0"/>
              <a:t>Your Valuable Feedback</a:t>
            </a:r>
          </a:p>
        </p:txBody>
      </p:sp>
    </p:spTree>
    <p:extLst>
      <p:ext uri="{BB962C8B-B14F-4D97-AF65-F5344CB8AC3E}">
        <p14:creationId xmlns:p14="http://schemas.microsoft.com/office/powerpoint/2010/main" val="3785982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D94BFC-C94A-42B5-A771-6F8C85AE2CE3}"/>
              </a:ext>
            </a:extLst>
          </p:cNvPr>
          <p:cNvSpPr>
            <a:spLocks noGrp="1"/>
          </p:cNvSpPr>
          <p:nvPr>
            <p:ph idx="1"/>
          </p:nvPr>
        </p:nvSpPr>
        <p:spPr/>
        <p:txBody>
          <a:bodyPr/>
          <a:lstStyle/>
          <a:p>
            <a:r>
              <a:rPr lang="en-US" dirty="0"/>
              <a:t>Lecturer Name: Ts Umapathy Eaganathan</a:t>
            </a:r>
          </a:p>
          <a:p>
            <a:r>
              <a:rPr lang="en-US" dirty="0"/>
              <a:t>Email: umapathy.eaganathan@apu.edu.my</a:t>
            </a:r>
          </a:p>
          <a:p>
            <a:r>
              <a:rPr lang="en-US" dirty="0"/>
              <a:t>Consultation Hours: Refer to iConsult </a:t>
            </a:r>
          </a:p>
          <a:p>
            <a:endParaRPr lang="en-US" sz="2000" dirty="0"/>
          </a:p>
          <a:p>
            <a:endParaRPr lang="en-US" sz="2000" dirty="0"/>
          </a:p>
        </p:txBody>
      </p:sp>
      <p:sp>
        <p:nvSpPr>
          <p:cNvPr id="2" name="Title 1">
            <a:extLst>
              <a:ext uri="{FF2B5EF4-FFF2-40B4-BE49-F238E27FC236}">
                <a16:creationId xmlns:a16="http://schemas.microsoft.com/office/drawing/2014/main" id="{19DEE900-D747-4A48-99EF-2FAA24007FD5}"/>
              </a:ext>
            </a:extLst>
          </p:cNvPr>
          <p:cNvSpPr>
            <a:spLocks noGrp="1"/>
          </p:cNvSpPr>
          <p:nvPr>
            <p:ph type="title"/>
          </p:nvPr>
        </p:nvSpPr>
        <p:spPr/>
        <p:txBody>
          <a:bodyPr/>
          <a:lstStyle/>
          <a:p>
            <a:pPr algn="l"/>
            <a:r>
              <a:rPr lang="en-US"/>
              <a:t>Lecturer Information</a:t>
            </a:r>
            <a:endParaRPr lang="en-US" dirty="0"/>
          </a:p>
        </p:txBody>
      </p:sp>
    </p:spTree>
    <p:extLst>
      <p:ext uri="{BB962C8B-B14F-4D97-AF65-F5344CB8AC3E}">
        <p14:creationId xmlns:p14="http://schemas.microsoft.com/office/powerpoint/2010/main" val="3788836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53CFC3-32F9-4C01-9B19-9CB8B9C9A7E9}"/>
              </a:ext>
            </a:extLst>
          </p:cNvPr>
          <p:cNvSpPr>
            <a:spLocks noGrp="1"/>
          </p:cNvSpPr>
          <p:nvPr>
            <p:ph idx="1"/>
          </p:nvPr>
        </p:nvSpPr>
        <p:spPr/>
        <p:txBody>
          <a:bodyPr/>
          <a:lstStyle/>
          <a:p>
            <a:r>
              <a:rPr lang="en-US" dirty="0"/>
              <a:t>List pre-requisite or co-requisite module(s) if any.</a:t>
            </a:r>
          </a:p>
          <a:p>
            <a:endParaRPr lang="en-US" dirty="0"/>
          </a:p>
          <a:p>
            <a:r>
              <a:rPr lang="en-US" dirty="0"/>
              <a:t>CT043-3-1 Introduction to Networking and CT038-3-2 Object Oriented Development with Java or equivalent</a:t>
            </a:r>
          </a:p>
        </p:txBody>
      </p:sp>
      <p:sp>
        <p:nvSpPr>
          <p:cNvPr id="2" name="Title 1">
            <a:extLst>
              <a:ext uri="{FF2B5EF4-FFF2-40B4-BE49-F238E27FC236}">
                <a16:creationId xmlns:a16="http://schemas.microsoft.com/office/drawing/2014/main" id="{63623CB0-D8E5-4CB9-AB5B-E64641CC2E3A}"/>
              </a:ext>
            </a:extLst>
          </p:cNvPr>
          <p:cNvSpPr>
            <a:spLocks noGrp="1"/>
          </p:cNvSpPr>
          <p:nvPr>
            <p:ph type="title"/>
          </p:nvPr>
        </p:nvSpPr>
        <p:spPr/>
        <p:txBody>
          <a:bodyPr/>
          <a:lstStyle/>
          <a:p>
            <a:pPr algn="l"/>
            <a:r>
              <a:rPr lang="en-US" dirty="0"/>
              <a:t>Pre-Requisites For This Module</a:t>
            </a:r>
          </a:p>
        </p:txBody>
      </p:sp>
    </p:spTree>
    <p:extLst>
      <p:ext uri="{BB962C8B-B14F-4D97-AF65-F5344CB8AC3E}">
        <p14:creationId xmlns:p14="http://schemas.microsoft.com/office/powerpoint/2010/main" val="3703649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DA933-0EE1-4626-B66C-66297063844C}"/>
              </a:ext>
            </a:extLst>
          </p:cNvPr>
          <p:cNvSpPr>
            <a:spLocks noGrp="1"/>
          </p:cNvSpPr>
          <p:nvPr>
            <p:ph idx="1"/>
          </p:nvPr>
        </p:nvSpPr>
        <p:spPr/>
        <p:txBody>
          <a:bodyPr/>
          <a:lstStyle/>
          <a:p>
            <a:r>
              <a:rPr lang="en-US" dirty="0"/>
              <a:t>OBE is education based on producing particular educational outcomes that:</a:t>
            </a:r>
          </a:p>
          <a:p>
            <a:pPr lvl="1">
              <a:buFont typeface="Wingdings" panose="05000000000000000000" pitchFamily="2" charset="2"/>
              <a:buChar char="Ø"/>
            </a:pPr>
            <a:r>
              <a:rPr lang="en-US" dirty="0"/>
              <a:t>Focus on what students can actually do after they are taught.</a:t>
            </a:r>
          </a:p>
          <a:p>
            <a:pPr lvl="1">
              <a:buFont typeface="Wingdings" panose="05000000000000000000" pitchFamily="2" charset="2"/>
              <a:buChar char="Ø"/>
            </a:pPr>
            <a:r>
              <a:rPr lang="en-US" dirty="0"/>
              <a:t>Expect all learners / students to successfully achieve particular (sometimes minimum) level of knowledge and abilities.</a:t>
            </a:r>
          </a:p>
          <a:p>
            <a:endParaRPr lang="en-US" sz="3000" dirty="0"/>
          </a:p>
          <a:p>
            <a:r>
              <a:rPr lang="en-US" dirty="0"/>
              <a:t>It’s NOT what We want to teach.</a:t>
            </a:r>
          </a:p>
          <a:p>
            <a:r>
              <a:rPr lang="en-US" dirty="0"/>
              <a:t>It’s WHAT You should learn.</a:t>
            </a:r>
          </a:p>
        </p:txBody>
      </p:sp>
      <p:sp>
        <p:nvSpPr>
          <p:cNvPr id="2" name="Title 1">
            <a:extLst>
              <a:ext uri="{FF2B5EF4-FFF2-40B4-BE49-F238E27FC236}">
                <a16:creationId xmlns:a16="http://schemas.microsoft.com/office/drawing/2014/main" id="{DB6A2228-0558-4790-81AA-25FD24970F61}"/>
              </a:ext>
            </a:extLst>
          </p:cNvPr>
          <p:cNvSpPr>
            <a:spLocks noGrp="1"/>
          </p:cNvSpPr>
          <p:nvPr>
            <p:ph type="title"/>
          </p:nvPr>
        </p:nvSpPr>
        <p:spPr/>
        <p:txBody>
          <a:bodyPr/>
          <a:lstStyle/>
          <a:p>
            <a:pPr algn="l"/>
            <a:r>
              <a:rPr lang="en-US" dirty="0"/>
              <a:t>Outcomes Based Education</a:t>
            </a:r>
          </a:p>
        </p:txBody>
      </p:sp>
    </p:spTree>
    <p:extLst>
      <p:ext uri="{BB962C8B-B14F-4D97-AF65-F5344CB8AC3E}">
        <p14:creationId xmlns:p14="http://schemas.microsoft.com/office/powerpoint/2010/main" val="2974689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C1704E-CE54-4FEB-943F-5485AB248B42}"/>
              </a:ext>
            </a:extLst>
          </p:cNvPr>
          <p:cNvSpPr>
            <a:spLocks noGrp="1"/>
          </p:cNvSpPr>
          <p:nvPr>
            <p:ph idx="1"/>
          </p:nvPr>
        </p:nvSpPr>
        <p:spPr/>
        <p:txBody>
          <a:bodyPr/>
          <a:lstStyle/>
          <a:p>
            <a:pPr algn="just"/>
            <a:r>
              <a:rPr lang="en-US" dirty="0"/>
              <a:t>This module introduces students to distributed systems in network computing technologies. The distributed technologies are Remote Method Invocation (RMI), Common Object Request Broker Architecture (CORBA), and Component Object Model (COM). Security is one of the important quality requirements in distributed systems though it works under networking environment. There are various types of distributed systems are being discussing here. Students will be comparing with recent examples of blockchain system with distributed systems. For the implementation of distributed system the students will be proposed distributed systems functionality based on three tier network architecture (client, server and middleware) with supporting network protocols.</a:t>
            </a:r>
          </a:p>
        </p:txBody>
      </p:sp>
      <p:sp>
        <p:nvSpPr>
          <p:cNvPr id="2" name="Title 1">
            <a:extLst>
              <a:ext uri="{FF2B5EF4-FFF2-40B4-BE49-F238E27FC236}">
                <a16:creationId xmlns:a16="http://schemas.microsoft.com/office/drawing/2014/main" id="{28056D3B-6F9C-48A0-AC07-FD34980E1AEA}"/>
              </a:ext>
            </a:extLst>
          </p:cNvPr>
          <p:cNvSpPr>
            <a:spLocks noGrp="1"/>
          </p:cNvSpPr>
          <p:nvPr>
            <p:ph type="title"/>
          </p:nvPr>
        </p:nvSpPr>
        <p:spPr/>
        <p:txBody>
          <a:bodyPr/>
          <a:lstStyle/>
          <a:p>
            <a:pPr algn="l"/>
            <a:r>
              <a:rPr lang="en-US" dirty="0"/>
              <a:t>Aims of this Module</a:t>
            </a:r>
          </a:p>
        </p:txBody>
      </p:sp>
    </p:spTree>
    <p:extLst>
      <p:ext uri="{BB962C8B-B14F-4D97-AF65-F5344CB8AC3E}">
        <p14:creationId xmlns:p14="http://schemas.microsoft.com/office/powerpoint/2010/main" val="589219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AB7FF918-06F0-4502-9D70-6D9CC1AB1575}"/>
              </a:ext>
            </a:extLst>
          </p:cNvPr>
          <p:cNvGraphicFramePr>
            <a:graphicFrameLocks noGrp="1"/>
          </p:cNvGraphicFramePr>
          <p:nvPr>
            <p:ph idx="1"/>
            <p:extLst>
              <p:ext uri="{D42A27DB-BD31-4B8C-83A1-F6EECF244321}">
                <p14:modId xmlns:p14="http://schemas.microsoft.com/office/powerpoint/2010/main" val="2317058575"/>
              </p:ext>
            </p:extLst>
          </p:nvPr>
        </p:nvGraphicFramePr>
        <p:xfrm>
          <a:off x="254000" y="1697038"/>
          <a:ext cx="11747499" cy="3114040"/>
        </p:xfrm>
        <a:graphic>
          <a:graphicData uri="http://schemas.openxmlformats.org/drawingml/2006/table">
            <a:tbl>
              <a:tblPr firstRow="1" bandRow="1">
                <a:tableStyleId>{69CF1AB2-1976-4502-BF36-3FF5EA218861}</a:tableStyleId>
              </a:tblPr>
              <a:tblGrid>
                <a:gridCol w="995232">
                  <a:extLst>
                    <a:ext uri="{9D8B030D-6E8A-4147-A177-3AD203B41FA5}">
                      <a16:colId xmlns:a16="http://schemas.microsoft.com/office/drawing/2014/main" val="1100061805"/>
                    </a:ext>
                  </a:extLst>
                </a:gridCol>
                <a:gridCol w="6836434">
                  <a:extLst>
                    <a:ext uri="{9D8B030D-6E8A-4147-A177-3AD203B41FA5}">
                      <a16:colId xmlns:a16="http://schemas.microsoft.com/office/drawing/2014/main" val="4237684851"/>
                    </a:ext>
                  </a:extLst>
                </a:gridCol>
                <a:gridCol w="3915833">
                  <a:extLst>
                    <a:ext uri="{9D8B030D-6E8A-4147-A177-3AD203B41FA5}">
                      <a16:colId xmlns:a16="http://schemas.microsoft.com/office/drawing/2014/main" val="420464415"/>
                    </a:ext>
                  </a:extLst>
                </a:gridCol>
              </a:tblGrid>
              <a:tr h="370840">
                <a:tc>
                  <a:txBody>
                    <a:bodyPr/>
                    <a:lstStyle/>
                    <a:p>
                      <a:r>
                        <a:rPr lang="en-US" b="1" dirty="0">
                          <a:solidFill>
                            <a:schemeClr val="tx1"/>
                          </a:solidFill>
                        </a:rPr>
                        <a:t>CLO</a:t>
                      </a:r>
                    </a:p>
                  </a:txBody>
                  <a:tcPr/>
                </a:tc>
                <a:tc>
                  <a:txBody>
                    <a:bodyPr/>
                    <a:lstStyle/>
                    <a:p>
                      <a:r>
                        <a:rPr lang="en-US" b="1" dirty="0">
                          <a:solidFill>
                            <a:schemeClr val="tx1"/>
                          </a:solidFill>
                        </a:rPr>
                        <a:t>Learning Outcomes</a:t>
                      </a:r>
                    </a:p>
                  </a:txBody>
                  <a:tcPr/>
                </a:tc>
                <a:tc>
                  <a:txBody>
                    <a:bodyPr/>
                    <a:lstStyle/>
                    <a:p>
                      <a:r>
                        <a:rPr lang="en-US" b="1" dirty="0">
                          <a:solidFill>
                            <a:schemeClr val="tx1"/>
                          </a:solidFill>
                        </a:rPr>
                        <a:t>Assessment</a:t>
                      </a:r>
                    </a:p>
                  </a:txBody>
                  <a:tcPr/>
                </a:tc>
                <a:extLst>
                  <a:ext uri="{0D108BD9-81ED-4DB2-BD59-A6C34878D82A}">
                    <a16:rowId xmlns:a16="http://schemas.microsoft.com/office/drawing/2014/main" val="2327666493"/>
                  </a:ext>
                </a:extLst>
              </a:tr>
              <a:tr h="914400">
                <a:tc>
                  <a:txBody>
                    <a:bodyPr/>
                    <a:lstStyle/>
                    <a:p>
                      <a:pPr algn="ctr"/>
                      <a:r>
                        <a:rPr lang="en-US" sz="1500" dirty="0"/>
                        <a:t>1</a:t>
                      </a:r>
                    </a:p>
                  </a:txBody>
                  <a:tcPr/>
                </a:tc>
                <a:tc>
                  <a:txBody>
                    <a:bodyPr/>
                    <a:lstStyle/>
                    <a:p>
                      <a:r>
                        <a:rPr lang="en-US" sz="1600" dirty="0"/>
                        <a:t>Apply the concept of three-tier architecture, distributed systems and blockchain systems for solving issues in enterprise applications (C3,PLO2) </a:t>
                      </a:r>
                      <a:endParaRPr lang="en-US" sz="1500" dirty="0"/>
                    </a:p>
                  </a:txBody>
                  <a:tcPr/>
                </a:tc>
                <a:tc>
                  <a:txBody>
                    <a:bodyPr/>
                    <a:lstStyle/>
                    <a:p>
                      <a:r>
                        <a:rPr lang="en-US" sz="1500" dirty="0"/>
                        <a:t>Final Exam</a:t>
                      </a:r>
                    </a:p>
                  </a:txBody>
                  <a:tcPr/>
                </a:tc>
                <a:extLst>
                  <a:ext uri="{0D108BD9-81ED-4DB2-BD59-A6C34878D82A}">
                    <a16:rowId xmlns:a16="http://schemas.microsoft.com/office/drawing/2014/main" val="1837798160"/>
                  </a:ext>
                </a:extLst>
              </a:tr>
              <a:tr h="914400">
                <a:tc>
                  <a:txBody>
                    <a:bodyPr/>
                    <a:lstStyle/>
                    <a:p>
                      <a:pPr algn="ctr"/>
                      <a:r>
                        <a:rPr lang="en-US" sz="1500" dirty="0"/>
                        <a:t>2</a:t>
                      </a:r>
                    </a:p>
                  </a:txBody>
                  <a:tcPr/>
                </a:tc>
                <a:tc>
                  <a:txBody>
                    <a:bodyPr/>
                    <a:lstStyle/>
                    <a:p>
                      <a:r>
                        <a:rPr lang="en-US" sz="1600" dirty="0"/>
                        <a:t>Demonstrate the ability to implement sub-component of stand-alone application using RMI distributed technology (A3, PLO6) </a:t>
                      </a:r>
                      <a:endParaRPr lang="en-US" sz="1500" dirty="0"/>
                    </a:p>
                  </a:txBody>
                  <a:tcPr/>
                </a:tc>
                <a:tc>
                  <a:txBody>
                    <a:bodyPr/>
                    <a:lstStyle/>
                    <a:p>
                      <a:r>
                        <a:rPr lang="en-US" sz="1500" dirty="0"/>
                        <a:t>Group Assignment</a:t>
                      </a:r>
                    </a:p>
                  </a:txBody>
                  <a:tcPr/>
                </a:tc>
                <a:extLst>
                  <a:ext uri="{0D108BD9-81ED-4DB2-BD59-A6C34878D82A}">
                    <a16:rowId xmlns:a16="http://schemas.microsoft.com/office/drawing/2014/main" val="1589179351"/>
                  </a:ext>
                </a:extLst>
              </a:tr>
              <a:tr h="914400">
                <a:tc>
                  <a:txBody>
                    <a:bodyPr/>
                    <a:lstStyle/>
                    <a:p>
                      <a:pPr algn="ctr"/>
                      <a:r>
                        <a:rPr lang="en-US" sz="1500" dirty="0"/>
                        <a:t>3</a:t>
                      </a:r>
                    </a:p>
                  </a:txBody>
                  <a:tcPr/>
                </a:tc>
                <a:tc>
                  <a:txBody>
                    <a:bodyPr/>
                    <a:lstStyle/>
                    <a:p>
                      <a:r>
                        <a:rPr lang="en-US" sz="1600" dirty="0"/>
                        <a:t>Explain the technique used in the development of RMI application, related to cloud computing and virtualization for distributed environment (A4, PLO5)</a:t>
                      </a:r>
                      <a:endParaRPr lang="en-US" sz="1500" dirty="0"/>
                    </a:p>
                  </a:txBody>
                  <a:tcPr/>
                </a:tc>
                <a:tc>
                  <a:txBody>
                    <a:bodyPr/>
                    <a:lstStyle/>
                    <a:p>
                      <a:r>
                        <a:rPr lang="en-US" sz="1500" dirty="0"/>
                        <a:t>Group Assignment</a:t>
                      </a:r>
                    </a:p>
                  </a:txBody>
                  <a:tcPr/>
                </a:tc>
                <a:extLst>
                  <a:ext uri="{0D108BD9-81ED-4DB2-BD59-A6C34878D82A}">
                    <a16:rowId xmlns:a16="http://schemas.microsoft.com/office/drawing/2014/main" val="2958860216"/>
                  </a:ext>
                </a:extLst>
              </a:tr>
            </a:tbl>
          </a:graphicData>
        </a:graphic>
      </p:graphicFrame>
      <p:sp>
        <p:nvSpPr>
          <p:cNvPr id="2" name="Title 1">
            <a:extLst>
              <a:ext uri="{FF2B5EF4-FFF2-40B4-BE49-F238E27FC236}">
                <a16:creationId xmlns:a16="http://schemas.microsoft.com/office/drawing/2014/main" id="{99AD4A80-16CB-4F73-85EE-A898A58AA2F9}"/>
              </a:ext>
            </a:extLst>
          </p:cNvPr>
          <p:cNvSpPr>
            <a:spLocks noGrp="1"/>
          </p:cNvSpPr>
          <p:nvPr>
            <p:ph type="title"/>
          </p:nvPr>
        </p:nvSpPr>
        <p:spPr/>
        <p:txBody>
          <a:bodyPr/>
          <a:lstStyle/>
          <a:p>
            <a:pPr algn="l"/>
            <a:r>
              <a:rPr lang="en-US" dirty="0"/>
              <a:t>Module Learning Outcomes</a:t>
            </a:r>
          </a:p>
        </p:txBody>
      </p:sp>
    </p:spTree>
    <p:extLst>
      <p:ext uri="{BB962C8B-B14F-4D97-AF65-F5344CB8AC3E}">
        <p14:creationId xmlns:p14="http://schemas.microsoft.com/office/powerpoint/2010/main" val="149310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A854EA63-20C2-4FFA-A038-ADD66E0DEFFE}"/>
              </a:ext>
            </a:extLst>
          </p:cNvPr>
          <p:cNvGraphicFramePr>
            <a:graphicFrameLocks noGrp="1"/>
          </p:cNvGraphicFramePr>
          <p:nvPr>
            <p:ph idx="1"/>
            <p:extLst>
              <p:ext uri="{D42A27DB-BD31-4B8C-83A1-F6EECF244321}">
                <p14:modId xmlns:p14="http://schemas.microsoft.com/office/powerpoint/2010/main" val="115978879"/>
              </p:ext>
            </p:extLst>
          </p:nvPr>
        </p:nvGraphicFramePr>
        <p:xfrm>
          <a:off x="254000" y="1697038"/>
          <a:ext cx="11647272" cy="2291080"/>
        </p:xfrm>
        <a:graphic>
          <a:graphicData uri="http://schemas.openxmlformats.org/drawingml/2006/table">
            <a:tbl>
              <a:tblPr firstRow="1" bandRow="1">
                <a:tableStyleId>{5C22544A-7EE6-4342-B048-85BDC9FD1C3A}</a:tableStyleId>
              </a:tblPr>
              <a:tblGrid>
                <a:gridCol w="895944">
                  <a:extLst>
                    <a:ext uri="{9D8B030D-6E8A-4147-A177-3AD203B41FA5}">
                      <a16:colId xmlns:a16="http://schemas.microsoft.com/office/drawing/2014/main" val="2414964309"/>
                    </a:ext>
                  </a:extLst>
                </a:gridCol>
                <a:gridCol w="895944">
                  <a:extLst>
                    <a:ext uri="{9D8B030D-6E8A-4147-A177-3AD203B41FA5}">
                      <a16:colId xmlns:a16="http://schemas.microsoft.com/office/drawing/2014/main" val="3696645560"/>
                    </a:ext>
                  </a:extLst>
                </a:gridCol>
                <a:gridCol w="895944">
                  <a:extLst>
                    <a:ext uri="{9D8B030D-6E8A-4147-A177-3AD203B41FA5}">
                      <a16:colId xmlns:a16="http://schemas.microsoft.com/office/drawing/2014/main" val="1097667272"/>
                    </a:ext>
                  </a:extLst>
                </a:gridCol>
                <a:gridCol w="895944">
                  <a:extLst>
                    <a:ext uri="{9D8B030D-6E8A-4147-A177-3AD203B41FA5}">
                      <a16:colId xmlns:a16="http://schemas.microsoft.com/office/drawing/2014/main" val="2541412989"/>
                    </a:ext>
                  </a:extLst>
                </a:gridCol>
                <a:gridCol w="895944">
                  <a:extLst>
                    <a:ext uri="{9D8B030D-6E8A-4147-A177-3AD203B41FA5}">
                      <a16:colId xmlns:a16="http://schemas.microsoft.com/office/drawing/2014/main" val="3594092954"/>
                    </a:ext>
                  </a:extLst>
                </a:gridCol>
                <a:gridCol w="895944">
                  <a:extLst>
                    <a:ext uri="{9D8B030D-6E8A-4147-A177-3AD203B41FA5}">
                      <a16:colId xmlns:a16="http://schemas.microsoft.com/office/drawing/2014/main" val="744360627"/>
                    </a:ext>
                  </a:extLst>
                </a:gridCol>
                <a:gridCol w="895944">
                  <a:extLst>
                    <a:ext uri="{9D8B030D-6E8A-4147-A177-3AD203B41FA5}">
                      <a16:colId xmlns:a16="http://schemas.microsoft.com/office/drawing/2014/main" val="3635158637"/>
                    </a:ext>
                  </a:extLst>
                </a:gridCol>
                <a:gridCol w="895944">
                  <a:extLst>
                    <a:ext uri="{9D8B030D-6E8A-4147-A177-3AD203B41FA5}">
                      <a16:colId xmlns:a16="http://schemas.microsoft.com/office/drawing/2014/main" val="3506908600"/>
                    </a:ext>
                  </a:extLst>
                </a:gridCol>
                <a:gridCol w="895944">
                  <a:extLst>
                    <a:ext uri="{9D8B030D-6E8A-4147-A177-3AD203B41FA5}">
                      <a16:colId xmlns:a16="http://schemas.microsoft.com/office/drawing/2014/main" val="2839469194"/>
                    </a:ext>
                  </a:extLst>
                </a:gridCol>
                <a:gridCol w="895944">
                  <a:extLst>
                    <a:ext uri="{9D8B030D-6E8A-4147-A177-3AD203B41FA5}">
                      <a16:colId xmlns:a16="http://schemas.microsoft.com/office/drawing/2014/main" val="1342508828"/>
                    </a:ext>
                  </a:extLst>
                </a:gridCol>
                <a:gridCol w="895944">
                  <a:extLst>
                    <a:ext uri="{9D8B030D-6E8A-4147-A177-3AD203B41FA5}">
                      <a16:colId xmlns:a16="http://schemas.microsoft.com/office/drawing/2014/main" val="3973982840"/>
                    </a:ext>
                  </a:extLst>
                </a:gridCol>
                <a:gridCol w="895944">
                  <a:extLst>
                    <a:ext uri="{9D8B030D-6E8A-4147-A177-3AD203B41FA5}">
                      <a16:colId xmlns:a16="http://schemas.microsoft.com/office/drawing/2014/main" val="2666185385"/>
                    </a:ext>
                  </a:extLst>
                </a:gridCol>
                <a:gridCol w="895944">
                  <a:extLst>
                    <a:ext uri="{9D8B030D-6E8A-4147-A177-3AD203B41FA5}">
                      <a16:colId xmlns:a16="http://schemas.microsoft.com/office/drawing/2014/main" val="197904474"/>
                    </a:ext>
                  </a:extLst>
                </a:gridCol>
              </a:tblGrid>
              <a:tr h="370840">
                <a:tc>
                  <a:txBody>
                    <a:bodyPr/>
                    <a:lstStyle/>
                    <a:p>
                      <a:endParaRPr lang="en-US" dirty="0"/>
                    </a:p>
                  </a:txBody>
                  <a:tcPr/>
                </a:tc>
                <a:tc>
                  <a:txBody>
                    <a:bodyPr/>
                    <a:lstStyle/>
                    <a:p>
                      <a:pPr algn="ctr"/>
                      <a:r>
                        <a:rPr lang="en-US" sz="1500" dirty="0">
                          <a:solidFill>
                            <a:schemeClr val="tx1"/>
                          </a:solidFill>
                        </a:rPr>
                        <a:t>PLO 1</a:t>
                      </a:r>
                    </a:p>
                  </a:txBody>
                  <a:tcPr/>
                </a:tc>
                <a:tc>
                  <a:txBody>
                    <a:bodyPr/>
                    <a:lstStyle/>
                    <a:p>
                      <a:pPr algn="ctr"/>
                      <a:r>
                        <a:rPr lang="en-US" sz="1500" dirty="0">
                          <a:solidFill>
                            <a:schemeClr val="tx1"/>
                          </a:solidFill>
                        </a:rPr>
                        <a:t>PLO 2</a:t>
                      </a:r>
                    </a:p>
                  </a:txBody>
                  <a:tcPr/>
                </a:tc>
                <a:tc>
                  <a:txBody>
                    <a:bodyPr/>
                    <a:lstStyle/>
                    <a:p>
                      <a:pPr algn="ctr"/>
                      <a:r>
                        <a:rPr lang="en-US" sz="1500" dirty="0">
                          <a:solidFill>
                            <a:schemeClr val="tx1"/>
                          </a:solidFill>
                        </a:rPr>
                        <a:t>PLO 3</a:t>
                      </a:r>
                    </a:p>
                  </a:txBody>
                  <a:tcPr/>
                </a:tc>
                <a:tc>
                  <a:txBody>
                    <a:bodyPr/>
                    <a:lstStyle/>
                    <a:p>
                      <a:pPr algn="ctr"/>
                      <a:r>
                        <a:rPr lang="en-US" sz="1500" dirty="0">
                          <a:solidFill>
                            <a:schemeClr val="tx1"/>
                          </a:solidFill>
                        </a:rPr>
                        <a:t>PLO 4</a:t>
                      </a:r>
                    </a:p>
                  </a:txBody>
                  <a:tcPr/>
                </a:tc>
                <a:tc>
                  <a:txBody>
                    <a:bodyPr/>
                    <a:lstStyle/>
                    <a:p>
                      <a:pPr algn="ctr"/>
                      <a:r>
                        <a:rPr lang="en-US" sz="1500" dirty="0">
                          <a:solidFill>
                            <a:schemeClr val="tx1"/>
                          </a:solidFill>
                        </a:rPr>
                        <a:t>PLO 5</a:t>
                      </a:r>
                    </a:p>
                  </a:txBody>
                  <a:tcPr/>
                </a:tc>
                <a:tc>
                  <a:txBody>
                    <a:bodyPr/>
                    <a:lstStyle/>
                    <a:p>
                      <a:pPr algn="ctr"/>
                      <a:r>
                        <a:rPr lang="en-US" sz="1500" dirty="0">
                          <a:solidFill>
                            <a:schemeClr val="tx1"/>
                          </a:solidFill>
                        </a:rPr>
                        <a:t>PLO 6</a:t>
                      </a:r>
                    </a:p>
                  </a:txBody>
                  <a:tcPr/>
                </a:tc>
                <a:tc>
                  <a:txBody>
                    <a:bodyPr/>
                    <a:lstStyle/>
                    <a:p>
                      <a:pPr algn="ctr"/>
                      <a:r>
                        <a:rPr lang="en-US" sz="1500" dirty="0">
                          <a:solidFill>
                            <a:schemeClr val="tx1"/>
                          </a:solidFill>
                        </a:rPr>
                        <a:t>PLO 7</a:t>
                      </a:r>
                    </a:p>
                  </a:txBody>
                  <a:tcPr/>
                </a:tc>
                <a:tc>
                  <a:txBody>
                    <a:bodyPr/>
                    <a:lstStyle/>
                    <a:p>
                      <a:pPr algn="ctr"/>
                      <a:r>
                        <a:rPr lang="en-US" sz="1500" dirty="0">
                          <a:solidFill>
                            <a:schemeClr val="tx1"/>
                          </a:solidFill>
                        </a:rPr>
                        <a:t>PLO 8</a:t>
                      </a:r>
                    </a:p>
                  </a:txBody>
                  <a:tcPr/>
                </a:tc>
                <a:tc>
                  <a:txBody>
                    <a:bodyPr/>
                    <a:lstStyle/>
                    <a:p>
                      <a:pPr algn="ctr"/>
                      <a:r>
                        <a:rPr lang="en-US" sz="1500" dirty="0">
                          <a:solidFill>
                            <a:schemeClr val="tx1"/>
                          </a:solidFill>
                        </a:rPr>
                        <a:t>PLO 9</a:t>
                      </a:r>
                    </a:p>
                  </a:txBody>
                  <a:tcPr/>
                </a:tc>
                <a:tc>
                  <a:txBody>
                    <a:bodyPr/>
                    <a:lstStyle/>
                    <a:p>
                      <a:pPr algn="ctr"/>
                      <a:r>
                        <a:rPr lang="en-US" sz="1500" dirty="0">
                          <a:solidFill>
                            <a:schemeClr val="tx1"/>
                          </a:solidFill>
                        </a:rPr>
                        <a:t>PLO 10</a:t>
                      </a:r>
                    </a:p>
                  </a:txBody>
                  <a:tcPr/>
                </a:tc>
                <a:tc>
                  <a:txBody>
                    <a:bodyPr/>
                    <a:lstStyle/>
                    <a:p>
                      <a:pPr algn="ctr"/>
                      <a:r>
                        <a:rPr lang="en-US" sz="1500" dirty="0">
                          <a:solidFill>
                            <a:schemeClr val="tx1"/>
                          </a:solidFill>
                        </a:rPr>
                        <a:t>PLO 11</a:t>
                      </a:r>
                    </a:p>
                  </a:txBody>
                  <a:tcPr/>
                </a:tc>
                <a:tc>
                  <a:txBody>
                    <a:bodyPr/>
                    <a:lstStyle/>
                    <a:p>
                      <a:pPr algn="ctr"/>
                      <a:r>
                        <a:rPr lang="en-US" sz="1500" dirty="0">
                          <a:solidFill>
                            <a:schemeClr val="tx1"/>
                          </a:solidFill>
                        </a:rPr>
                        <a:t>PLO12</a:t>
                      </a:r>
                    </a:p>
                  </a:txBody>
                  <a:tcPr/>
                </a:tc>
                <a:extLst>
                  <a:ext uri="{0D108BD9-81ED-4DB2-BD59-A6C34878D82A}">
                    <a16:rowId xmlns:a16="http://schemas.microsoft.com/office/drawing/2014/main" val="96730410"/>
                  </a:ext>
                </a:extLst>
              </a:tr>
              <a:tr h="370840">
                <a:tc>
                  <a:txBody>
                    <a:bodyPr/>
                    <a:lstStyle/>
                    <a:p>
                      <a:r>
                        <a:rPr lang="en-US" sz="1500" dirty="0"/>
                        <a:t>CLO1</a:t>
                      </a:r>
                    </a:p>
                  </a:txBody>
                  <a:tcPr/>
                </a:tc>
                <a:tc>
                  <a:txBody>
                    <a:bodyPr/>
                    <a:lstStyle/>
                    <a:p>
                      <a:pPr algn="ct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473810274"/>
                  </a:ext>
                </a:extLst>
              </a:tr>
              <a:tr h="370840">
                <a:tc>
                  <a:txBody>
                    <a:bodyPr/>
                    <a:lstStyle/>
                    <a:p>
                      <a:r>
                        <a:rPr lang="en-US" sz="1500" dirty="0"/>
                        <a:t>CLO2</a:t>
                      </a:r>
                    </a:p>
                  </a:txBody>
                  <a:tcPr/>
                </a:tc>
                <a:tc>
                  <a:txBody>
                    <a:bodyPr/>
                    <a:lstStyle/>
                    <a:p>
                      <a:pPr algn="ct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algn="ct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139806458"/>
                  </a:ext>
                </a:extLst>
              </a:tr>
              <a:tr h="370840">
                <a:tc>
                  <a:txBody>
                    <a:bodyPr/>
                    <a:lstStyle/>
                    <a:p>
                      <a:r>
                        <a:rPr lang="en-US" sz="1500" dirty="0"/>
                        <a:t>CLO3</a:t>
                      </a:r>
                    </a:p>
                  </a:txBody>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p>
                      <a:pPr algn="ct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758044309"/>
                  </a:ext>
                </a:extLst>
              </a:tr>
            </a:tbl>
          </a:graphicData>
        </a:graphic>
      </p:graphicFrame>
      <p:sp>
        <p:nvSpPr>
          <p:cNvPr id="2" name="Title 1">
            <a:extLst>
              <a:ext uri="{FF2B5EF4-FFF2-40B4-BE49-F238E27FC236}">
                <a16:creationId xmlns:a16="http://schemas.microsoft.com/office/drawing/2014/main" id="{5C7F9601-B4D7-474F-8F0B-9F77BBBE1052}"/>
              </a:ext>
            </a:extLst>
          </p:cNvPr>
          <p:cNvSpPr>
            <a:spLocks noGrp="1"/>
          </p:cNvSpPr>
          <p:nvPr>
            <p:ph type="title"/>
          </p:nvPr>
        </p:nvSpPr>
        <p:spPr/>
        <p:txBody>
          <a:bodyPr/>
          <a:lstStyle/>
          <a:p>
            <a:pPr algn="l"/>
            <a:r>
              <a:rPr lang="en-US" dirty="0"/>
              <a:t>Mapping of CLO with PLO</a:t>
            </a:r>
          </a:p>
        </p:txBody>
      </p:sp>
      <p:sp>
        <p:nvSpPr>
          <p:cNvPr id="7" name="TextBox 6">
            <a:extLst>
              <a:ext uri="{FF2B5EF4-FFF2-40B4-BE49-F238E27FC236}">
                <a16:creationId xmlns:a16="http://schemas.microsoft.com/office/drawing/2014/main" id="{EB1CF102-21F6-473B-8E16-26CD9DD46AB5}"/>
              </a:ext>
            </a:extLst>
          </p:cNvPr>
          <p:cNvSpPr txBox="1"/>
          <p:nvPr/>
        </p:nvSpPr>
        <p:spPr>
          <a:xfrm>
            <a:off x="393895" y="3981157"/>
            <a:ext cx="11071274" cy="1569660"/>
          </a:xfrm>
          <a:prstGeom prst="rect">
            <a:avLst/>
          </a:prstGeom>
          <a:noFill/>
        </p:spPr>
        <p:txBody>
          <a:bodyPr wrap="square" numCol="2" rtlCol="0">
            <a:spAutoFit/>
          </a:bodyPr>
          <a:lstStyle/>
          <a:p>
            <a:r>
              <a:rPr lang="en-US" sz="1600" dirty="0"/>
              <a:t>The learning domains are:</a:t>
            </a:r>
          </a:p>
          <a:p>
            <a:r>
              <a:rPr lang="en-US" sz="1600" b="1" dirty="0"/>
              <a:t>PLO2: </a:t>
            </a:r>
            <a:r>
              <a:rPr lang="en-US" sz="1600" dirty="0"/>
              <a:t>Cognitive Skills</a:t>
            </a:r>
          </a:p>
          <a:p>
            <a:r>
              <a:rPr lang="en-US" sz="1600" b="1" dirty="0"/>
              <a:t>PLO5: </a:t>
            </a:r>
            <a:r>
              <a:rPr lang="en-US" sz="1600" dirty="0"/>
              <a:t>Communication Skills</a:t>
            </a:r>
          </a:p>
          <a:p>
            <a:r>
              <a:rPr lang="en-US" sz="1600" b="1" dirty="0"/>
              <a:t>PLO6: </a:t>
            </a:r>
            <a:r>
              <a:rPr lang="en-US" sz="1600" dirty="0"/>
              <a:t>Digital Skills</a:t>
            </a:r>
          </a:p>
          <a:p>
            <a:endParaRPr lang="en-US" sz="1600" b="1" dirty="0"/>
          </a:p>
          <a:p>
            <a:endParaRPr lang="en-US" sz="1600" dirty="0"/>
          </a:p>
        </p:txBody>
      </p:sp>
    </p:spTree>
    <p:extLst>
      <p:ext uri="{BB962C8B-B14F-4D97-AF65-F5344CB8AC3E}">
        <p14:creationId xmlns:p14="http://schemas.microsoft.com/office/powerpoint/2010/main" val="2566045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EF977F-6955-47A9-92EB-78CA42E4AC8C}"/>
              </a:ext>
            </a:extLst>
          </p:cNvPr>
          <p:cNvSpPr>
            <a:spLocks noGrp="1"/>
          </p:cNvSpPr>
          <p:nvPr>
            <p:ph idx="1"/>
          </p:nvPr>
        </p:nvSpPr>
        <p:spPr/>
        <p:txBody>
          <a:bodyPr/>
          <a:lstStyle/>
          <a:p>
            <a:r>
              <a:rPr lang="en-US" dirty="0"/>
              <a:t>Module Credit Value: 3</a:t>
            </a:r>
          </a:p>
          <a:p>
            <a:r>
              <a:rPr lang="en-US" dirty="0"/>
              <a:t>Total Learning Hours: 120 per semester</a:t>
            </a:r>
          </a:p>
        </p:txBody>
      </p:sp>
      <p:sp>
        <p:nvSpPr>
          <p:cNvPr id="2" name="Title 1">
            <a:extLst>
              <a:ext uri="{FF2B5EF4-FFF2-40B4-BE49-F238E27FC236}">
                <a16:creationId xmlns:a16="http://schemas.microsoft.com/office/drawing/2014/main" id="{DDD5E70B-5188-497B-8979-E8941E593CB1}"/>
              </a:ext>
            </a:extLst>
          </p:cNvPr>
          <p:cNvSpPr>
            <a:spLocks noGrp="1"/>
          </p:cNvSpPr>
          <p:nvPr>
            <p:ph type="title"/>
          </p:nvPr>
        </p:nvSpPr>
        <p:spPr/>
        <p:txBody>
          <a:bodyPr/>
          <a:lstStyle/>
          <a:p>
            <a:pPr algn="l"/>
            <a:r>
              <a:rPr lang="en-US" dirty="0"/>
              <a:t>Student Learning Time</a:t>
            </a:r>
          </a:p>
        </p:txBody>
      </p:sp>
      <p:graphicFrame>
        <p:nvGraphicFramePr>
          <p:cNvPr id="5" name="Table 5">
            <a:extLst>
              <a:ext uri="{FF2B5EF4-FFF2-40B4-BE49-F238E27FC236}">
                <a16:creationId xmlns:a16="http://schemas.microsoft.com/office/drawing/2014/main" id="{C33BF824-A335-4784-9A26-DC52134D8D00}"/>
              </a:ext>
            </a:extLst>
          </p:cNvPr>
          <p:cNvGraphicFramePr>
            <a:graphicFrameLocks noGrp="1"/>
          </p:cNvGraphicFramePr>
          <p:nvPr>
            <p:extLst>
              <p:ext uri="{D42A27DB-BD31-4B8C-83A1-F6EECF244321}">
                <p14:modId xmlns:p14="http://schemas.microsoft.com/office/powerpoint/2010/main" val="1862323807"/>
              </p:ext>
            </p:extLst>
          </p:nvPr>
        </p:nvGraphicFramePr>
        <p:xfrm>
          <a:off x="2065867" y="3032919"/>
          <a:ext cx="6096000" cy="1854200"/>
        </p:xfrm>
        <a:graphic>
          <a:graphicData uri="http://schemas.openxmlformats.org/drawingml/2006/table">
            <a:tbl>
              <a:tblPr firstRow="1" bandRow="1">
                <a:tableStyleId>{69CF1AB2-1976-4502-BF36-3FF5EA218861}</a:tableStyleId>
              </a:tblPr>
              <a:tblGrid>
                <a:gridCol w="3048000">
                  <a:extLst>
                    <a:ext uri="{9D8B030D-6E8A-4147-A177-3AD203B41FA5}">
                      <a16:colId xmlns:a16="http://schemas.microsoft.com/office/drawing/2014/main" val="1868828788"/>
                    </a:ext>
                  </a:extLst>
                </a:gridCol>
                <a:gridCol w="3048000">
                  <a:extLst>
                    <a:ext uri="{9D8B030D-6E8A-4147-A177-3AD203B41FA5}">
                      <a16:colId xmlns:a16="http://schemas.microsoft.com/office/drawing/2014/main" val="2953582580"/>
                    </a:ext>
                  </a:extLst>
                </a:gridCol>
              </a:tblGrid>
              <a:tr h="370840">
                <a:tc>
                  <a:txBody>
                    <a:bodyPr/>
                    <a:lstStyle/>
                    <a:p>
                      <a:r>
                        <a:rPr lang="en-US" b="0" dirty="0"/>
                        <a:t>Lecture</a:t>
                      </a:r>
                    </a:p>
                  </a:txBody>
                  <a:tcPr/>
                </a:tc>
                <a:tc>
                  <a:txBody>
                    <a:bodyPr/>
                    <a:lstStyle/>
                    <a:p>
                      <a:r>
                        <a:rPr lang="en-US" b="0" dirty="0"/>
                        <a:t>  2 hours</a:t>
                      </a:r>
                    </a:p>
                  </a:txBody>
                  <a:tcPr/>
                </a:tc>
                <a:extLst>
                  <a:ext uri="{0D108BD9-81ED-4DB2-BD59-A6C34878D82A}">
                    <a16:rowId xmlns:a16="http://schemas.microsoft.com/office/drawing/2014/main" val="1472587084"/>
                  </a:ext>
                </a:extLst>
              </a:tr>
              <a:tr h="370840">
                <a:tc>
                  <a:txBody>
                    <a:bodyPr/>
                    <a:lstStyle/>
                    <a:p>
                      <a:r>
                        <a:rPr lang="en-US" dirty="0"/>
                        <a:t>Tutorial</a:t>
                      </a:r>
                    </a:p>
                  </a:txBody>
                  <a:tcPr/>
                </a:tc>
                <a:tc>
                  <a:txBody>
                    <a:bodyPr/>
                    <a:lstStyle/>
                    <a:p>
                      <a:r>
                        <a:rPr lang="en-US" b="0" dirty="0"/>
                        <a:t>  2 hours</a:t>
                      </a:r>
                    </a:p>
                  </a:txBody>
                  <a:tcPr/>
                </a:tc>
                <a:extLst>
                  <a:ext uri="{0D108BD9-81ED-4DB2-BD59-A6C34878D82A}">
                    <a16:rowId xmlns:a16="http://schemas.microsoft.com/office/drawing/2014/main" val="3851151818"/>
                  </a:ext>
                </a:extLst>
              </a:tr>
              <a:tr h="370840">
                <a:tc>
                  <a:txBody>
                    <a:bodyPr/>
                    <a:lstStyle/>
                    <a:p>
                      <a:r>
                        <a:rPr lang="en-US" dirty="0"/>
                        <a:t>Independent Learning Time</a:t>
                      </a:r>
                    </a:p>
                  </a:txBody>
                  <a:tcPr/>
                </a:tc>
                <a:tc>
                  <a:txBody>
                    <a:bodyPr/>
                    <a:lstStyle/>
                    <a:p>
                      <a:r>
                        <a:rPr lang="en-US" b="0" dirty="0"/>
                        <a:t>  102 hours</a:t>
                      </a:r>
                    </a:p>
                  </a:txBody>
                  <a:tcPr/>
                </a:tc>
                <a:extLst>
                  <a:ext uri="{0D108BD9-81ED-4DB2-BD59-A6C34878D82A}">
                    <a16:rowId xmlns:a16="http://schemas.microsoft.com/office/drawing/2014/main" val="1250068599"/>
                  </a:ext>
                </a:extLst>
              </a:tr>
              <a:tr h="370840">
                <a:tc>
                  <a:txBody>
                    <a:bodyPr/>
                    <a:lstStyle/>
                    <a:p>
                      <a:r>
                        <a:rPr lang="en-US" dirty="0"/>
                        <a:t>Assessment</a:t>
                      </a:r>
                    </a:p>
                  </a:txBody>
                  <a:tcPr/>
                </a:tc>
                <a:tc>
                  <a:txBody>
                    <a:bodyPr/>
                    <a:lstStyle/>
                    <a:p>
                      <a:r>
                        <a:rPr lang="en-US" b="0" dirty="0"/>
                        <a:t>  18 hours</a:t>
                      </a:r>
                    </a:p>
                  </a:txBody>
                  <a:tcPr/>
                </a:tc>
                <a:extLst>
                  <a:ext uri="{0D108BD9-81ED-4DB2-BD59-A6C34878D82A}">
                    <a16:rowId xmlns:a16="http://schemas.microsoft.com/office/drawing/2014/main" val="2861619284"/>
                  </a:ext>
                </a:extLst>
              </a:tr>
              <a:tr h="370840">
                <a:tc>
                  <a:txBody>
                    <a:bodyPr/>
                    <a:lstStyle/>
                    <a:p>
                      <a:pPr algn="r"/>
                      <a:r>
                        <a:rPr lang="en-US" dirty="0"/>
                        <a:t>Total Learning Hours</a:t>
                      </a:r>
                    </a:p>
                  </a:txBody>
                  <a:tcPr/>
                </a:tc>
                <a:tc>
                  <a:txBody>
                    <a:bodyPr/>
                    <a:lstStyle/>
                    <a:p>
                      <a:r>
                        <a:rPr lang="en-US" b="0" dirty="0"/>
                        <a:t>  120 hours per semester</a:t>
                      </a:r>
                    </a:p>
                  </a:txBody>
                  <a:tcPr/>
                </a:tc>
                <a:extLst>
                  <a:ext uri="{0D108BD9-81ED-4DB2-BD59-A6C34878D82A}">
                    <a16:rowId xmlns:a16="http://schemas.microsoft.com/office/drawing/2014/main" val="1274214383"/>
                  </a:ext>
                </a:extLst>
              </a:tr>
            </a:tbl>
          </a:graphicData>
        </a:graphic>
      </p:graphicFrame>
    </p:spTree>
    <p:extLst>
      <p:ext uri="{BB962C8B-B14F-4D97-AF65-F5344CB8AC3E}">
        <p14:creationId xmlns:p14="http://schemas.microsoft.com/office/powerpoint/2010/main" val="130257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5E70B-5188-497B-8979-E8941E593CB1}"/>
              </a:ext>
            </a:extLst>
          </p:cNvPr>
          <p:cNvSpPr>
            <a:spLocks noGrp="1"/>
          </p:cNvSpPr>
          <p:nvPr>
            <p:ph type="title"/>
          </p:nvPr>
        </p:nvSpPr>
        <p:spPr/>
        <p:txBody>
          <a:bodyPr/>
          <a:lstStyle/>
          <a:p>
            <a:pPr algn="l"/>
            <a:r>
              <a:rPr lang="en-US" dirty="0"/>
              <a:t>Module Content Outline </a:t>
            </a:r>
            <a:r>
              <a:rPr lang="en-US" sz="1400" b="0" dirty="0">
                <a:solidFill>
                  <a:schemeClr val="tx1"/>
                </a:solidFill>
              </a:rPr>
              <a:t>(Please add/reduce the column as needed)</a:t>
            </a:r>
          </a:p>
        </p:txBody>
      </p:sp>
      <p:graphicFrame>
        <p:nvGraphicFramePr>
          <p:cNvPr id="5" name="Table 5">
            <a:extLst>
              <a:ext uri="{FF2B5EF4-FFF2-40B4-BE49-F238E27FC236}">
                <a16:creationId xmlns:a16="http://schemas.microsoft.com/office/drawing/2014/main" id="{C33BF824-A335-4784-9A26-DC52134D8D00}"/>
              </a:ext>
            </a:extLst>
          </p:cNvPr>
          <p:cNvGraphicFramePr>
            <a:graphicFrameLocks noGrp="1"/>
          </p:cNvGraphicFramePr>
          <p:nvPr>
            <p:extLst>
              <p:ext uri="{D42A27DB-BD31-4B8C-83A1-F6EECF244321}">
                <p14:modId xmlns:p14="http://schemas.microsoft.com/office/powerpoint/2010/main" val="4124193648"/>
              </p:ext>
            </p:extLst>
          </p:nvPr>
        </p:nvGraphicFramePr>
        <p:xfrm>
          <a:off x="1155699" y="1295400"/>
          <a:ext cx="9423401" cy="5079996"/>
        </p:xfrm>
        <a:graphic>
          <a:graphicData uri="http://schemas.openxmlformats.org/drawingml/2006/table">
            <a:tbl>
              <a:tblPr firstRow="1" bandRow="1">
                <a:tableStyleId>{69CF1AB2-1976-4502-BF36-3FF5EA218861}</a:tableStyleId>
              </a:tblPr>
              <a:tblGrid>
                <a:gridCol w="1789655">
                  <a:extLst>
                    <a:ext uri="{9D8B030D-6E8A-4147-A177-3AD203B41FA5}">
                      <a16:colId xmlns:a16="http://schemas.microsoft.com/office/drawing/2014/main" val="1868828788"/>
                    </a:ext>
                  </a:extLst>
                </a:gridCol>
                <a:gridCol w="7633746">
                  <a:extLst>
                    <a:ext uri="{9D8B030D-6E8A-4147-A177-3AD203B41FA5}">
                      <a16:colId xmlns:a16="http://schemas.microsoft.com/office/drawing/2014/main" val="2953582580"/>
                    </a:ext>
                  </a:extLst>
                </a:gridCol>
              </a:tblGrid>
              <a:tr h="423333">
                <a:tc>
                  <a:txBody>
                    <a:bodyPr/>
                    <a:lstStyle/>
                    <a:p>
                      <a:pPr algn="ctr"/>
                      <a:r>
                        <a:rPr lang="en-US" sz="1800" b="1" dirty="0"/>
                        <a:t>Week</a:t>
                      </a:r>
                    </a:p>
                  </a:txBody>
                  <a:tcPr/>
                </a:tc>
                <a:tc>
                  <a:txBody>
                    <a:bodyPr/>
                    <a:lstStyle/>
                    <a:p>
                      <a:pPr algn="ctr"/>
                      <a:r>
                        <a:rPr lang="en-US" sz="1800" b="1" dirty="0"/>
                        <a:t>  Topic</a:t>
                      </a:r>
                    </a:p>
                  </a:txBody>
                  <a:tcPr/>
                </a:tc>
                <a:extLst>
                  <a:ext uri="{0D108BD9-81ED-4DB2-BD59-A6C34878D82A}">
                    <a16:rowId xmlns:a16="http://schemas.microsoft.com/office/drawing/2014/main" val="1472587084"/>
                  </a:ext>
                </a:extLst>
              </a:tr>
              <a:tr h="423333">
                <a:tc>
                  <a:txBody>
                    <a:bodyPr/>
                    <a:lstStyle/>
                    <a:p>
                      <a:pPr algn="ctr"/>
                      <a:r>
                        <a:rPr lang="en-US" sz="1800" dirty="0"/>
                        <a:t>1</a:t>
                      </a:r>
                    </a:p>
                  </a:txBody>
                  <a:tcPr/>
                </a:tc>
                <a:tc>
                  <a:txBody>
                    <a:bodyPr/>
                    <a:lstStyle/>
                    <a:p>
                      <a:r>
                        <a:rPr lang="en-MY" dirty="0"/>
                        <a:t>Introduction to Distributed Systems</a:t>
                      </a:r>
                      <a:endParaRPr lang="en-US" sz="1800" b="0" dirty="0"/>
                    </a:p>
                  </a:txBody>
                  <a:tcPr/>
                </a:tc>
                <a:extLst>
                  <a:ext uri="{0D108BD9-81ED-4DB2-BD59-A6C34878D82A}">
                    <a16:rowId xmlns:a16="http://schemas.microsoft.com/office/drawing/2014/main" val="3851151818"/>
                  </a:ext>
                </a:extLst>
              </a:tr>
              <a:tr h="423333">
                <a:tc>
                  <a:txBody>
                    <a:bodyPr/>
                    <a:lstStyle/>
                    <a:p>
                      <a:pPr algn="ctr"/>
                      <a:r>
                        <a:rPr lang="en-US" sz="1800" dirty="0"/>
                        <a:t>2</a:t>
                      </a:r>
                    </a:p>
                  </a:txBody>
                  <a:tcPr/>
                </a:tc>
                <a:tc>
                  <a:txBody>
                    <a:bodyPr/>
                    <a:lstStyle/>
                    <a:p>
                      <a:r>
                        <a:rPr lang="en-MY" dirty="0"/>
                        <a:t>Two-tier and Three-tier Architecture</a:t>
                      </a:r>
                      <a:endParaRPr lang="en-US" sz="1800" b="0" dirty="0"/>
                    </a:p>
                  </a:txBody>
                  <a:tcPr/>
                </a:tc>
                <a:extLst>
                  <a:ext uri="{0D108BD9-81ED-4DB2-BD59-A6C34878D82A}">
                    <a16:rowId xmlns:a16="http://schemas.microsoft.com/office/drawing/2014/main" val="2566929365"/>
                  </a:ext>
                </a:extLst>
              </a:tr>
              <a:tr h="423333">
                <a:tc>
                  <a:txBody>
                    <a:bodyPr/>
                    <a:lstStyle/>
                    <a:p>
                      <a:pPr algn="ctr"/>
                      <a:r>
                        <a:rPr lang="en-US" sz="1800" dirty="0"/>
                        <a:t>3</a:t>
                      </a:r>
                    </a:p>
                  </a:txBody>
                  <a:tcPr/>
                </a:tc>
                <a:tc>
                  <a:txBody>
                    <a:bodyPr/>
                    <a:lstStyle/>
                    <a:p>
                      <a:r>
                        <a:rPr lang="en-MY" dirty="0"/>
                        <a:t>Processes and Threads</a:t>
                      </a:r>
                      <a:endParaRPr lang="en-US" sz="1800" b="0" dirty="0"/>
                    </a:p>
                  </a:txBody>
                  <a:tcPr/>
                </a:tc>
                <a:extLst>
                  <a:ext uri="{0D108BD9-81ED-4DB2-BD59-A6C34878D82A}">
                    <a16:rowId xmlns:a16="http://schemas.microsoft.com/office/drawing/2014/main" val="1459025982"/>
                  </a:ext>
                </a:extLst>
              </a:tr>
              <a:tr h="423333">
                <a:tc>
                  <a:txBody>
                    <a:bodyPr/>
                    <a:lstStyle/>
                    <a:p>
                      <a:pPr algn="ctr"/>
                      <a:r>
                        <a:rPr lang="en-US" sz="1800" dirty="0"/>
                        <a:t>4</a:t>
                      </a:r>
                    </a:p>
                  </a:txBody>
                  <a:tcPr/>
                </a:tc>
                <a:tc>
                  <a:txBody>
                    <a:bodyPr/>
                    <a:lstStyle/>
                    <a:p>
                      <a:r>
                        <a:rPr lang="en-MY" dirty="0"/>
                        <a:t>Blockchain Concepts</a:t>
                      </a:r>
                      <a:endParaRPr lang="en-US" sz="1800" b="0" dirty="0"/>
                    </a:p>
                  </a:txBody>
                  <a:tcPr/>
                </a:tc>
                <a:extLst>
                  <a:ext uri="{0D108BD9-81ED-4DB2-BD59-A6C34878D82A}">
                    <a16:rowId xmlns:a16="http://schemas.microsoft.com/office/drawing/2014/main" val="1250068599"/>
                  </a:ext>
                </a:extLst>
              </a:tr>
              <a:tr h="423333">
                <a:tc>
                  <a:txBody>
                    <a:bodyPr/>
                    <a:lstStyle/>
                    <a:p>
                      <a:pPr algn="ctr"/>
                      <a:r>
                        <a:rPr lang="en-US" sz="1800" dirty="0"/>
                        <a:t>5-6</a:t>
                      </a:r>
                    </a:p>
                  </a:txBody>
                  <a:tcPr/>
                </a:tc>
                <a:tc>
                  <a:txBody>
                    <a:bodyPr/>
                    <a:lstStyle/>
                    <a:p>
                      <a:r>
                        <a:rPr lang="en-US" dirty="0"/>
                        <a:t>Security Issues in Distributed Systems</a:t>
                      </a:r>
                      <a:endParaRPr lang="en-US" sz="1800" b="0" dirty="0"/>
                    </a:p>
                  </a:txBody>
                  <a:tcPr/>
                </a:tc>
                <a:extLst>
                  <a:ext uri="{0D108BD9-81ED-4DB2-BD59-A6C34878D82A}">
                    <a16:rowId xmlns:a16="http://schemas.microsoft.com/office/drawing/2014/main" val="1274214383"/>
                  </a:ext>
                </a:extLst>
              </a:tr>
              <a:tr h="423333">
                <a:tc>
                  <a:txBody>
                    <a:bodyPr/>
                    <a:lstStyle/>
                    <a:p>
                      <a:pPr algn="ctr"/>
                      <a:r>
                        <a:rPr lang="en-US" sz="1800" dirty="0"/>
                        <a:t>7</a:t>
                      </a:r>
                    </a:p>
                  </a:txBody>
                  <a:tcPr/>
                </a:tc>
                <a:tc>
                  <a:txBody>
                    <a:bodyPr/>
                    <a:lstStyle/>
                    <a:p>
                      <a:r>
                        <a:rPr lang="en-MY" dirty="0"/>
                        <a:t>Remote Method Invocation</a:t>
                      </a:r>
                      <a:endParaRPr lang="en-US" sz="1800" b="0" dirty="0"/>
                    </a:p>
                  </a:txBody>
                  <a:tcPr/>
                </a:tc>
                <a:extLst>
                  <a:ext uri="{0D108BD9-81ED-4DB2-BD59-A6C34878D82A}">
                    <a16:rowId xmlns:a16="http://schemas.microsoft.com/office/drawing/2014/main" val="3364107257"/>
                  </a:ext>
                </a:extLst>
              </a:tr>
              <a:tr h="423333">
                <a:tc>
                  <a:txBody>
                    <a:bodyPr/>
                    <a:lstStyle/>
                    <a:p>
                      <a:pPr algn="ctr"/>
                      <a:r>
                        <a:rPr lang="en-US" sz="1800" dirty="0"/>
                        <a:t>8</a:t>
                      </a:r>
                    </a:p>
                  </a:txBody>
                  <a:tcPr/>
                </a:tc>
                <a:tc>
                  <a:txBody>
                    <a:bodyPr/>
                    <a:lstStyle/>
                    <a:p>
                      <a:r>
                        <a:rPr lang="en-MY" dirty="0"/>
                        <a:t>Socket Programming </a:t>
                      </a:r>
                      <a:endParaRPr lang="en-US" sz="1800" b="0" dirty="0"/>
                    </a:p>
                  </a:txBody>
                  <a:tcPr/>
                </a:tc>
                <a:extLst>
                  <a:ext uri="{0D108BD9-81ED-4DB2-BD59-A6C34878D82A}">
                    <a16:rowId xmlns:a16="http://schemas.microsoft.com/office/drawing/2014/main" val="257835595"/>
                  </a:ext>
                </a:extLst>
              </a:tr>
              <a:tr h="423333">
                <a:tc>
                  <a:txBody>
                    <a:bodyPr/>
                    <a:lstStyle/>
                    <a:p>
                      <a:pPr algn="ctr"/>
                      <a:r>
                        <a:rPr lang="en-US" sz="1800" dirty="0"/>
                        <a:t>9-10</a:t>
                      </a:r>
                    </a:p>
                  </a:txBody>
                  <a:tcPr/>
                </a:tc>
                <a:tc>
                  <a:txBody>
                    <a:bodyPr/>
                    <a:lstStyle/>
                    <a:p>
                      <a:r>
                        <a:rPr lang="en-MY" dirty="0"/>
                        <a:t>Serialization &amp; Testing</a:t>
                      </a:r>
                      <a:endParaRPr lang="en-US" sz="1800" b="0" dirty="0"/>
                    </a:p>
                  </a:txBody>
                  <a:tcPr/>
                </a:tc>
                <a:extLst>
                  <a:ext uri="{0D108BD9-81ED-4DB2-BD59-A6C34878D82A}">
                    <a16:rowId xmlns:a16="http://schemas.microsoft.com/office/drawing/2014/main" val="2009182537"/>
                  </a:ext>
                </a:extLst>
              </a:tr>
              <a:tr h="423333">
                <a:tc>
                  <a:txBody>
                    <a:bodyPr/>
                    <a:lstStyle/>
                    <a:p>
                      <a:pPr algn="ctr"/>
                      <a:r>
                        <a:rPr lang="en-US" sz="1800" dirty="0"/>
                        <a:t>11</a:t>
                      </a:r>
                    </a:p>
                  </a:txBody>
                  <a:tcPr/>
                </a:tc>
                <a:tc>
                  <a:txBody>
                    <a:bodyPr/>
                    <a:lstStyle/>
                    <a:p>
                      <a:r>
                        <a:rPr lang="en-MY" dirty="0"/>
                        <a:t>Case Study : Implementation Scenario </a:t>
                      </a:r>
                      <a:endParaRPr lang="en-US" sz="1800" b="0" dirty="0"/>
                    </a:p>
                  </a:txBody>
                  <a:tcPr/>
                </a:tc>
                <a:extLst>
                  <a:ext uri="{0D108BD9-81ED-4DB2-BD59-A6C34878D82A}">
                    <a16:rowId xmlns:a16="http://schemas.microsoft.com/office/drawing/2014/main" val="2161410402"/>
                  </a:ext>
                </a:extLst>
              </a:tr>
              <a:tr h="423333">
                <a:tc>
                  <a:txBody>
                    <a:bodyPr/>
                    <a:lstStyle/>
                    <a:p>
                      <a:pPr algn="ctr"/>
                      <a:r>
                        <a:rPr lang="en-US" sz="1800" dirty="0"/>
                        <a:t>12-13</a:t>
                      </a:r>
                    </a:p>
                  </a:txBody>
                  <a:tcPr/>
                </a:tc>
                <a:tc>
                  <a:txBody>
                    <a:bodyPr/>
                    <a:lstStyle/>
                    <a:p>
                      <a:r>
                        <a:rPr lang="en-MY" dirty="0"/>
                        <a:t>Case Study : RMI</a:t>
                      </a:r>
                      <a:endParaRPr lang="en-US" sz="1800" b="0" dirty="0"/>
                    </a:p>
                  </a:txBody>
                  <a:tcPr/>
                </a:tc>
                <a:extLst>
                  <a:ext uri="{0D108BD9-81ED-4DB2-BD59-A6C34878D82A}">
                    <a16:rowId xmlns:a16="http://schemas.microsoft.com/office/drawing/2014/main" val="2671880914"/>
                  </a:ext>
                </a:extLst>
              </a:tr>
              <a:tr h="423333">
                <a:tc>
                  <a:txBody>
                    <a:bodyPr/>
                    <a:lstStyle/>
                    <a:p>
                      <a:pPr algn="ctr"/>
                      <a:r>
                        <a:rPr lang="en-US" sz="1800" dirty="0"/>
                        <a:t>14</a:t>
                      </a:r>
                    </a:p>
                  </a:txBody>
                  <a:tcPr/>
                </a:tc>
                <a:tc>
                  <a:txBody>
                    <a:bodyPr/>
                    <a:lstStyle/>
                    <a:p>
                      <a:r>
                        <a:rPr lang="en-US" dirty="0"/>
                        <a:t>Case Study : Distributed Computing Environment </a:t>
                      </a:r>
                      <a:endParaRPr lang="en-US" sz="1800" b="0" dirty="0"/>
                    </a:p>
                  </a:txBody>
                  <a:tcPr/>
                </a:tc>
                <a:extLst>
                  <a:ext uri="{0D108BD9-81ED-4DB2-BD59-A6C34878D82A}">
                    <a16:rowId xmlns:a16="http://schemas.microsoft.com/office/drawing/2014/main" val="2403876808"/>
                  </a:ext>
                </a:extLst>
              </a:tr>
            </a:tbl>
          </a:graphicData>
        </a:graphic>
      </p:graphicFrame>
    </p:spTree>
    <p:extLst>
      <p:ext uri="{BB962C8B-B14F-4D97-AF65-F5344CB8AC3E}">
        <p14:creationId xmlns:p14="http://schemas.microsoft.com/office/powerpoint/2010/main" val="66642933"/>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7F194DADBFE5742824849E8DF8E21E7" ma:contentTypeVersion="0" ma:contentTypeDescription="Create a new document." ma:contentTypeScope="" ma:versionID="5c379cbfa692a664f21232f80347132a">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D3909F-E191-4C23-B23C-BA46B5ADDDA2}">
  <ds:schemaRefs>
    <ds:schemaRef ds:uri="http://purl.org/dc/terms/"/>
    <ds:schemaRef ds:uri="http://schemas.microsoft.com/office/2006/documentManagement/types"/>
    <ds:schemaRef ds:uri="d2981e9c-0c44-4237-a41f-50944ddb2e5d"/>
    <ds:schemaRef ds:uri="http://schemas.microsoft.com/office/infopath/2007/PartnerControls"/>
    <ds:schemaRef ds:uri="http://purl.org/dc/elements/1.1/"/>
    <ds:schemaRef ds:uri="http://schemas.microsoft.com/office/2006/metadata/properties"/>
    <ds:schemaRef ds:uri="c0f90a4e-2534-4174-991f-0eb794d5b859"/>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0374C82B-844E-4C6D-B41E-036AD4E59A6E}">
  <ds:schemaRefs>
    <ds:schemaRef ds:uri="http://schemas.microsoft.com/sharepoint/v3/contenttype/forms"/>
  </ds:schemaRefs>
</ds:datastoreItem>
</file>

<file path=customXml/itemProps3.xml><?xml version="1.0" encoding="utf-8"?>
<ds:datastoreItem xmlns:ds="http://schemas.openxmlformats.org/officeDocument/2006/customXml" ds:itemID="{764CE5AA-4E21-4683-A2B4-F5322C2B99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1628</TotalTime>
  <Pages>11</Pages>
  <Words>924</Words>
  <Application>Microsoft Office PowerPoint</Application>
  <PresentationFormat>Widescreen</PresentationFormat>
  <Paragraphs>185</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Montserrat</vt:lpstr>
      <vt:lpstr>PT Sans</vt:lpstr>
      <vt:lpstr>Wingdings</vt:lpstr>
      <vt:lpstr>UCTI-Template-foundation-level</vt:lpstr>
      <vt:lpstr>PowerPoint Presentation</vt:lpstr>
      <vt:lpstr>Lecturer Information</vt:lpstr>
      <vt:lpstr>Pre-Requisites For This Module</vt:lpstr>
      <vt:lpstr>Outcomes Based Education</vt:lpstr>
      <vt:lpstr>Aims of this Module</vt:lpstr>
      <vt:lpstr>Module Learning Outcomes</vt:lpstr>
      <vt:lpstr>Mapping of CLO with PLO</vt:lpstr>
      <vt:lpstr>Student Learning Time</vt:lpstr>
      <vt:lpstr>Module Content Outline (Please add/reduce the column as needed)</vt:lpstr>
      <vt:lpstr>Assessment Summary (refer to module handbook and module descriptor)</vt:lpstr>
      <vt:lpstr>Expectations</vt:lpstr>
      <vt:lpstr>Other Expectations</vt:lpstr>
      <vt:lpstr>Achievement Requirements:  Undergraduate (Diploma, Foundation, Degree)</vt:lpstr>
      <vt:lpstr>Reference Materials</vt:lpstr>
      <vt:lpstr>Your Valuable Feedback</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Ts. Umapathy Eaganathan</cp:lastModifiedBy>
  <cp:revision>338</cp:revision>
  <cp:lastPrinted>2023-02-03T03:07:34Z</cp:lastPrinted>
  <dcterms:created xsi:type="dcterms:W3CDTF">2005-08-02T10:18:20Z</dcterms:created>
  <dcterms:modified xsi:type="dcterms:W3CDTF">2024-01-08T15:36:09Z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0x01010037F194DADBFE5742824849E8DF8E21E7</vt:lpwstr>
  </property>
</Properties>
</file>